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A6605-C0F5-BE4D-9EA3-E833C9F169F4}" v="12" dt="2021-08-31T13:53:40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5775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Grimblatt" userId="6ca3bb0c-6d00-4146-9c1d-f6f27484e917" providerId="ADAL" clId="{025A6605-C0F5-BE4D-9EA3-E833C9F169F4}"/>
    <pc:docChg chg="custSel modSld">
      <pc:chgData name="Victor Grimblatt" userId="6ca3bb0c-6d00-4146-9c1d-f6f27484e917" providerId="ADAL" clId="{025A6605-C0F5-BE4D-9EA3-E833C9F169F4}" dt="2021-08-31T13:54:13.213" v="208" actId="1076"/>
      <pc:docMkLst>
        <pc:docMk/>
      </pc:docMkLst>
      <pc:sldChg chg="modSp mod">
        <pc:chgData name="Victor Grimblatt" userId="6ca3bb0c-6d00-4146-9c1d-f6f27484e917" providerId="ADAL" clId="{025A6605-C0F5-BE4D-9EA3-E833C9F169F4}" dt="2021-08-25T13:19:52.537" v="200" actId="20577"/>
        <pc:sldMkLst>
          <pc:docMk/>
          <pc:sldMk cId="79366983" sldId="257"/>
        </pc:sldMkLst>
        <pc:spChg chg="mod">
          <ac:chgData name="Victor Grimblatt" userId="6ca3bb0c-6d00-4146-9c1d-f6f27484e917" providerId="ADAL" clId="{025A6605-C0F5-BE4D-9EA3-E833C9F169F4}" dt="2021-08-25T13:19:52.537" v="200" actId="20577"/>
          <ac:spMkLst>
            <pc:docMk/>
            <pc:sldMk cId="79366983" sldId="257"/>
            <ac:spMk id="3" creationId="{2473E434-2B60-6C45-91FA-E9AA7A3A5BD2}"/>
          </ac:spMkLst>
        </pc:spChg>
      </pc:sldChg>
      <pc:sldChg chg="addSp delSp modSp mod">
        <pc:chgData name="Victor Grimblatt" userId="6ca3bb0c-6d00-4146-9c1d-f6f27484e917" providerId="ADAL" clId="{025A6605-C0F5-BE4D-9EA3-E833C9F169F4}" dt="2021-08-31T13:54:13.213" v="208" actId="1076"/>
        <pc:sldMkLst>
          <pc:docMk/>
          <pc:sldMk cId="992172632" sldId="261"/>
        </pc:sldMkLst>
        <pc:graphicFrameChg chg="del mod">
          <ac:chgData name="Victor Grimblatt" userId="6ca3bb0c-6d00-4146-9c1d-f6f27484e917" providerId="ADAL" clId="{025A6605-C0F5-BE4D-9EA3-E833C9F169F4}" dt="2021-08-31T13:53:42.798" v="203" actId="478"/>
          <ac:graphicFrameMkLst>
            <pc:docMk/>
            <pc:sldMk cId="992172632" sldId="261"/>
            <ac:graphicFrameMk id="3" creationId="{54860E63-E0A3-D84F-9E3D-13F9090049EB}"/>
          </ac:graphicFrameMkLst>
        </pc:graphicFrameChg>
        <pc:picChg chg="add mod">
          <ac:chgData name="Victor Grimblatt" userId="6ca3bb0c-6d00-4146-9c1d-f6f27484e917" providerId="ADAL" clId="{025A6605-C0F5-BE4D-9EA3-E833C9F169F4}" dt="2021-08-31T13:54:13.213" v="208" actId="1076"/>
          <ac:picMkLst>
            <pc:docMk/>
            <pc:sldMk cId="992172632" sldId="261"/>
            <ac:picMk id="4" creationId="{AB38172B-E225-0544-87FA-191B9E09EEED}"/>
          </ac:picMkLst>
        </pc:picChg>
      </pc:sldChg>
      <pc:sldChg chg="modSp mod">
        <pc:chgData name="Victor Grimblatt" userId="6ca3bb0c-6d00-4146-9c1d-f6f27484e917" providerId="ADAL" clId="{025A6605-C0F5-BE4D-9EA3-E833C9F169F4}" dt="2021-08-24T21:56:40.184" v="90" actId="20577"/>
        <pc:sldMkLst>
          <pc:docMk/>
          <pc:sldMk cId="3864058912" sldId="264"/>
        </pc:sldMkLst>
        <pc:spChg chg="mod">
          <ac:chgData name="Victor Grimblatt" userId="6ca3bb0c-6d00-4146-9c1d-f6f27484e917" providerId="ADAL" clId="{025A6605-C0F5-BE4D-9EA3-E833C9F169F4}" dt="2021-08-24T21:56:40.184" v="90" actId="20577"/>
          <ac:spMkLst>
            <pc:docMk/>
            <pc:sldMk cId="3864058912" sldId="264"/>
            <ac:spMk id="3" creationId="{26CB20D2-0834-6E46-BE27-AE8F8E36CDCB}"/>
          </ac:spMkLst>
        </pc:spChg>
      </pc:sldChg>
      <pc:sldChg chg="modSp mod">
        <pc:chgData name="Victor Grimblatt" userId="6ca3bb0c-6d00-4146-9c1d-f6f27484e917" providerId="ADAL" clId="{025A6605-C0F5-BE4D-9EA3-E833C9F169F4}" dt="2021-08-25T13:19:15.362" v="194" actId="108"/>
        <pc:sldMkLst>
          <pc:docMk/>
          <pc:sldMk cId="150726697" sldId="265"/>
        </pc:sldMkLst>
        <pc:spChg chg="mod">
          <ac:chgData name="Victor Grimblatt" userId="6ca3bb0c-6d00-4146-9c1d-f6f27484e917" providerId="ADAL" clId="{025A6605-C0F5-BE4D-9EA3-E833C9F169F4}" dt="2021-08-25T13:19:15.362" v="194" actId="108"/>
          <ac:spMkLst>
            <pc:docMk/>
            <pc:sldMk cId="150726697" sldId="265"/>
            <ac:spMk id="3" creationId="{62F3C4B8-10C4-A04F-93CD-85A298C884B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victorg/Downloads/VLSI-SOC%202021_analyticss_2021-08-16_162913289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/>
              <a:t>Number of Submissions by Country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'Submissions by Country'!$B$1</c:f>
              <c:strCache>
                <c:ptCount val="1"/>
                <c:pt idx="0">
                  <c:v>Submissions</c:v>
                </c:pt>
              </c:strCache>
            </c:strRef>
          </c:tx>
          <c:invertIfNegative val="1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'Submissions by Country'!$A$2:$A$24</c:f>
              <c:strCache>
                <c:ptCount val="23"/>
                <c:pt idx="0">
                  <c:v>India</c:v>
                </c:pt>
                <c:pt idx="1">
                  <c:v>Germany</c:v>
                </c:pt>
                <c:pt idx="2">
                  <c:v>Singapore</c:v>
                </c:pt>
                <c:pt idx="3">
                  <c:v>France</c:v>
                </c:pt>
                <c:pt idx="4">
                  <c:v>United States</c:v>
                </c:pt>
                <c:pt idx="5">
                  <c:v>China</c:v>
                </c:pt>
                <c:pt idx="6">
                  <c:v>Italy</c:v>
                </c:pt>
                <c:pt idx="7">
                  <c:v>Greece</c:v>
                </c:pt>
                <c:pt idx="8">
                  <c:v>Estonia</c:v>
                </c:pt>
                <c:pt idx="9">
                  <c:v>Netherlands</c:v>
                </c:pt>
                <c:pt idx="10">
                  <c:v>Austria</c:v>
                </c:pt>
                <c:pt idx="11">
                  <c:v>Belgium</c:v>
                </c:pt>
                <c:pt idx="12">
                  <c:v>Brazil</c:v>
                </c:pt>
                <c:pt idx="13">
                  <c:v>Canada</c:v>
                </c:pt>
                <c:pt idx="14">
                  <c:v>Japan</c:v>
                </c:pt>
                <c:pt idx="15">
                  <c:v>Egypt</c:v>
                </c:pt>
                <c:pt idx="16">
                  <c:v>Sweden</c:v>
                </c:pt>
                <c:pt idx="17">
                  <c:v>Tunisia</c:v>
                </c:pt>
                <c:pt idx="18">
                  <c:v>UAE</c:v>
                </c:pt>
                <c:pt idx="19">
                  <c:v>Chile</c:v>
                </c:pt>
                <c:pt idx="20">
                  <c:v>Iran</c:v>
                </c:pt>
                <c:pt idx="21">
                  <c:v>Portugal</c:v>
                </c:pt>
                <c:pt idx="22">
                  <c:v>Saudi Arabia</c:v>
                </c:pt>
              </c:strCache>
            </c:strRef>
          </c:cat>
          <c:val>
            <c:numRef>
              <c:f>'Submissions by Country'!$B$2:$B$24</c:f>
              <c:numCache>
                <c:formatCode>General</c:formatCode>
                <c:ptCount val="23"/>
                <c:pt idx="0">
                  <c:v>15.4</c:v>
                </c:pt>
                <c:pt idx="1">
                  <c:v>13.2</c:v>
                </c:pt>
                <c:pt idx="2">
                  <c:v>9</c:v>
                </c:pt>
                <c:pt idx="3">
                  <c:v>6.3</c:v>
                </c:pt>
                <c:pt idx="4">
                  <c:v>5.8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1.4</c:v>
                </c:pt>
                <c:pt idx="9">
                  <c:v>1.4</c:v>
                </c:pt>
                <c:pt idx="10">
                  <c:v>1.2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0.8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1-A241-AE44-256AD2988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"/>
        <c:axId val="660298527"/>
      </c:barChart>
      <c:catAx>
        <c:axId val="1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/>
                </a:pPr>
                <a:r>
                  <a:rPr lang="en-US"/>
                  <a:t>Country</a:t>
                </a:r>
              </a:p>
            </c:rich>
          </c:tx>
          <c:overlay val="0"/>
        </c:title>
        <c:numFmt formatCode="General" sourceLinked="1"/>
        <c:majorTickMark val="cross"/>
        <c:minorTickMark val="cross"/>
        <c:tickLblPos val="nextTo"/>
        <c:crossAx val="660298527"/>
        <c:crosses val="autoZero"/>
        <c:auto val="1"/>
        <c:lblAlgn val="ctr"/>
        <c:lblOffset val="100"/>
        <c:noMultiLvlLbl val="1"/>
      </c:catAx>
      <c:valAx>
        <c:axId val="660298527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lvl="0">
                  <a:defRPr b="0"/>
                </a:pPr>
                <a:r>
                  <a:rPr lang="en-US"/>
                  <a:t>Submissions</a:t>
                </a:r>
              </a:p>
            </c:rich>
          </c:tx>
          <c:overlay val="0"/>
        </c:title>
        <c:numFmt formatCode="General" sourceLinked="1"/>
        <c:majorTickMark val="cross"/>
        <c:minorTickMark val="cross"/>
        <c:tickLblPos val="nextTo"/>
        <c:crossAx val="1"/>
        <c:crosses val="autoZero"/>
        <c:crossBetween val="between"/>
      </c:valAx>
    </c:plotArea>
    <c:plotVisOnly val="1"/>
    <c:dispBlanksAs val="zero"/>
    <c:showDLblsOverMax val="1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031E8-A36B-D343-8706-6D3E1551D780}" type="datetimeFigureOut">
              <a:rPr lang="es-ES_tradnl" smtClean="0"/>
              <a:t>31/8/21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79E84-A6FC-E249-AEAC-DB0691D590F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671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79E84-A6FC-E249-AEAC-DB0691D590F8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62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125F-711A-C144-AAD0-F54F20D2E1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VLSI SoC 2021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D62AA94-E51E-114E-8CC7-DD3E2A14F7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Singapore, October 4 – 8 2021</a:t>
            </a:r>
          </a:p>
        </p:txBody>
      </p:sp>
    </p:spTree>
    <p:extLst>
      <p:ext uri="{BB962C8B-B14F-4D97-AF65-F5344CB8AC3E}">
        <p14:creationId xmlns:p14="http://schemas.microsoft.com/office/powerpoint/2010/main" val="308118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38172B-E225-0544-87FA-191B9E09E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96" y="1061502"/>
            <a:ext cx="11632008" cy="47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17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178BF-7CAA-AF44-93C5-C095C5F0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E434-2B60-6C45-91FA-E9AA7A3A5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Chairs</a:t>
            </a:r>
          </a:p>
          <a:p>
            <a:pPr lvl="1"/>
            <a:r>
              <a:rPr lang="en-US" dirty="0"/>
              <a:t>Anupam Chattopadhyay (NTU, SG)</a:t>
            </a:r>
          </a:p>
          <a:p>
            <a:pPr lvl="1"/>
            <a:r>
              <a:rPr lang="en-US" dirty="0"/>
              <a:t>Andrea </a:t>
            </a:r>
            <a:r>
              <a:rPr lang="en-US" dirty="0" err="1"/>
              <a:t>Calimera</a:t>
            </a:r>
            <a:r>
              <a:rPr lang="en-US" dirty="0"/>
              <a:t> (</a:t>
            </a:r>
            <a:r>
              <a:rPr lang="en-US" dirty="0" err="1"/>
              <a:t>Politecnico</a:t>
            </a:r>
            <a:r>
              <a:rPr lang="en-US" dirty="0"/>
              <a:t> di Torino, IT)</a:t>
            </a:r>
          </a:p>
          <a:p>
            <a:r>
              <a:rPr lang="en-US" dirty="0"/>
              <a:t>Program Chairs</a:t>
            </a:r>
          </a:p>
          <a:p>
            <a:pPr lvl="1"/>
            <a:r>
              <a:rPr lang="en-US" dirty="0"/>
              <a:t>Chip Hong Chang (NTU, SG)</a:t>
            </a:r>
          </a:p>
          <a:p>
            <a:pPr lvl="1"/>
            <a:r>
              <a:rPr lang="en-US" dirty="0"/>
              <a:t>Victor </a:t>
            </a:r>
            <a:r>
              <a:rPr lang="en-US" dirty="0" err="1"/>
              <a:t>Grimblatt</a:t>
            </a:r>
            <a:r>
              <a:rPr lang="en-US" dirty="0"/>
              <a:t> (Synopsys, CL)</a:t>
            </a:r>
          </a:p>
          <a:p>
            <a:r>
              <a:rPr lang="en-US" dirty="0"/>
              <a:t>Conference topics</a:t>
            </a:r>
          </a:p>
          <a:p>
            <a:pPr lvl="1"/>
            <a:r>
              <a:rPr lang="en-US" dirty="0"/>
              <a:t>Edge computing</a:t>
            </a:r>
          </a:p>
          <a:p>
            <a:pPr lvl="1"/>
            <a:r>
              <a:rPr lang="en-US" dirty="0"/>
              <a:t>Acceleration of data-analytics</a:t>
            </a:r>
          </a:p>
          <a:p>
            <a:pPr lvl="1"/>
            <a:r>
              <a:rPr lang="en-US" dirty="0"/>
              <a:t>Security issues</a:t>
            </a:r>
          </a:p>
        </p:txBody>
      </p:sp>
    </p:spTree>
    <p:extLst>
      <p:ext uri="{BB962C8B-B14F-4D97-AF65-F5344CB8AC3E}">
        <p14:creationId xmlns:p14="http://schemas.microsoft.com/office/powerpoint/2010/main" val="7936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3A9-0D08-1B4D-9BF6-E0AEBBA7D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B9A5B-138E-EB4D-A72F-82C7776BD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 sub tracks</a:t>
            </a:r>
          </a:p>
          <a:p>
            <a:pPr lvl="1"/>
            <a:r>
              <a:rPr lang="en-US" dirty="0"/>
              <a:t>Track 1: AMS, Sensors, and RF</a:t>
            </a:r>
          </a:p>
          <a:p>
            <a:pPr lvl="1"/>
            <a:r>
              <a:rPr lang="en-US" dirty="0"/>
              <a:t>Track 2: VLSI Circuits and SoC Design</a:t>
            </a:r>
          </a:p>
          <a:p>
            <a:pPr lvl="1"/>
            <a:r>
              <a:rPr lang="en-US" dirty="0"/>
              <a:t>Track 3: Embedded Systems Design &amp; Software</a:t>
            </a:r>
          </a:p>
          <a:p>
            <a:pPr lvl="1"/>
            <a:r>
              <a:rPr lang="en-US" dirty="0"/>
              <a:t>Track 4: CAD Tools and Methodologies for Digital IC Design &amp; Optimization</a:t>
            </a:r>
          </a:p>
          <a:p>
            <a:pPr lvl="1"/>
            <a:r>
              <a:rPr lang="en-US" dirty="0"/>
              <a:t>Track 5: Verification, Modeling and Prototyping</a:t>
            </a:r>
          </a:p>
          <a:p>
            <a:pPr lvl="1"/>
            <a:r>
              <a:rPr lang="en-US" dirty="0"/>
              <a:t>Track 6: Design for Testability, Reliability and fault Tolerance - </a:t>
            </a:r>
          </a:p>
          <a:p>
            <a:pPr lvl="1"/>
            <a:r>
              <a:rPr lang="en-US" dirty="0"/>
              <a:t>Track 7: Hardware Security</a:t>
            </a:r>
          </a:p>
          <a:p>
            <a:pPr lvl="1"/>
            <a:r>
              <a:rPr lang="en-US" dirty="0"/>
              <a:t>Track 8: Emerging Technologies and New Computing Paradigms</a:t>
            </a:r>
          </a:p>
        </p:txBody>
      </p:sp>
    </p:spTree>
    <p:extLst>
      <p:ext uri="{BB962C8B-B14F-4D97-AF65-F5344CB8AC3E}">
        <p14:creationId xmlns:p14="http://schemas.microsoft.com/office/powerpoint/2010/main" val="306553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9C63B-DDB6-7D42-8D4B-B3EBF1C9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A1FC-D2C5-0841-B9AF-1FE575C5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Submissions: 75</a:t>
            </a:r>
          </a:p>
          <a:p>
            <a:pPr lvl="1"/>
            <a:r>
              <a:rPr lang="en-US" dirty="0"/>
              <a:t>58: main conference</a:t>
            </a:r>
          </a:p>
          <a:p>
            <a:pPr lvl="1"/>
            <a:r>
              <a:rPr lang="en-US" dirty="0"/>
              <a:t>8: Special Sessions</a:t>
            </a:r>
          </a:p>
          <a:p>
            <a:pPr lvl="1"/>
            <a:r>
              <a:rPr lang="en-US" dirty="0"/>
              <a:t>9: PhD Forum</a:t>
            </a:r>
          </a:p>
          <a:p>
            <a:r>
              <a:rPr lang="en-US" dirty="0"/>
              <a:t>Accepted : 44</a:t>
            </a:r>
          </a:p>
          <a:p>
            <a:pPr lvl="1"/>
            <a:r>
              <a:rPr lang="en-US" dirty="0"/>
              <a:t>Main conference: 29 </a:t>
            </a:r>
            <a:r>
              <a:rPr lang="en-US"/>
              <a:t>(19 </a:t>
            </a:r>
            <a:r>
              <a:rPr lang="en-US" dirty="0"/>
              <a:t>for oral presentation, 10 for poster)</a:t>
            </a:r>
          </a:p>
          <a:p>
            <a:pPr lvl="1"/>
            <a:r>
              <a:rPr lang="en-US" dirty="0"/>
              <a:t>PhD Forum: 8</a:t>
            </a:r>
          </a:p>
          <a:p>
            <a:pPr lvl="1"/>
            <a:r>
              <a:rPr lang="en-US" dirty="0"/>
              <a:t>Special Session: 7</a:t>
            </a:r>
          </a:p>
          <a:p>
            <a:r>
              <a:rPr lang="en-US" dirty="0"/>
              <a:t>Acceptance rate: 50%</a:t>
            </a:r>
          </a:p>
        </p:txBody>
      </p:sp>
    </p:spTree>
    <p:extLst>
      <p:ext uri="{BB962C8B-B14F-4D97-AF65-F5344CB8AC3E}">
        <p14:creationId xmlns:p14="http://schemas.microsoft.com/office/powerpoint/2010/main" val="387661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5D32-9730-E14C-9813-2FE63458D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Statistics by Track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F2C08B-4B74-4C4E-B5EF-11AFB6FD05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620291"/>
              </p:ext>
            </p:extLst>
          </p:nvPr>
        </p:nvGraphicFramePr>
        <p:xfrm>
          <a:off x="687802" y="1584119"/>
          <a:ext cx="8596310" cy="463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112751253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93777521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85521497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27363733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93897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noProof="0"/>
                        <a:t>Track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Submissions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Accepted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Acceptance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PC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175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/>
                        <a:t>Analog, Mixed Signal, Sensors and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521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00"/>
                          </a:solidFill>
                          <a:effectLst/>
                        </a:rPr>
                        <a:t>CAD Tools and Methodologies for Digital IC Design &amp; Optimization</a:t>
                      </a:r>
                    </a:p>
                  </a:txBody>
                  <a:tcPr marL="63500" marR="6350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88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for Testability, Reliability and Fault Tolerance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6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Embedded Systems Design &amp; Software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7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Emerging Technologies and New Computing Paradigms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45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Hardware Security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4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Verification, Modeling and Prototyping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i="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VLSI Circuits and SoC Design</a:t>
                      </a:r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3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title="Chart">
            <a:extLst>
              <a:ext uri="{FF2B5EF4-FFF2-40B4-BE49-F238E27FC236}">
                <a16:creationId xmlns:a16="http://schemas.microsoft.com/office/drawing/2014/main" id="{00000000-0008-0000-04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055190"/>
              </p:ext>
            </p:extLst>
          </p:nvPr>
        </p:nvGraphicFramePr>
        <p:xfrm>
          <a:off x="868102" y="810228"/>
          <a:ext cx="8718810" cy="554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89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35E6ACE-92E8-D54A-BD87-1D432D02D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63" y="1465263"/>
            <a:ext cx="10989358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8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1404B-54E2-B64E-8AF7-99B56F61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Keynotes and Industrial Talks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B20D2-0834-6E46-BE27-AE8F8E36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 keynotes</a:t>
            </a:r>
          </a:p>
          <a:p>
            <a:pPr lvl="1"/>
            <a:r>
              <a:rPr lang="en-US" dirty="0"/>
              <a:t>The Deep Learning Software Stack: What Every NN Accelerator Architect Should Know, Kurt </a:t>
            </a:r>
            <a:r>
              <a:rPr lang="en-US" dirty="0" err="1"/>
              <a:t>Keutzer</a:t>
            </a:r>
            <a:r>
              <a:rPr lang="en-US" dirty="0"/>
              <a:t>, UC Berkeley, USA</a:t>
            </a:r>
          </a:p>
          <a:p>
            <a:pPr lvl="1"/>
            <a:r>
              <a:rPr lang="en-US" dirty="0"/>
              <a:t>Preventing Secret leaks from Edge Devices, Ruby Lee, Princeton University, USA</a:t>
            </a:r>
          </a:p>
          <a:p>
            <a:pPr lvl="1"/>
            <a:r>
              <a:rPr lang="en-US" dirty="0"/>
              <a:t>Efficient Neuromorphic Chips With Emerging Circuits and Technologies, Damien </a:t>
            </a:r>
            <a:r>
              <a:rPr lang="en-US" dirty="0" err="1"/>
              <a:t>Querlioz</a:t>
            </a:r>
            <a:r>
              <a:rPr lang="en-US" dirty="0"/>
              <a:t>, CNRS, </a:t>
            </a:r>
            <a:r>
              <a:rPr lang="en-US" dirty="0" err="1"/>
              <a:t>Université</a:t>
            </a:r>
            <a:r>
              <a:rPr lang="en-US" dirty="0"/>
              <a:t> Paris-</a:t>
            </a:r>
            <a:r>
              <a:rPr lang="en-US" dirty="0" err="1"/>
              <a:t>Saclay</a:t>
            </a:r>
            <a:r>
              <a:rPr lang="en-US" dirty="0"/>
              <a:t>, France</a:t>
            </a:r>
          </a:p>
          <a:p>
            <a:r>
              <a:rPr lang="en-US" dirty="0"/>
              <a:t>3 Industrial talks</a:t>
            </a:r>
          </a:p>
          <a:p>
            <a:pPr lvl="1"/>
            <a:r>
              <a:rPr lang="en-US" dirty="0"/>
              <a:t>Running Privacy-aware Machine Learning Applications on Edge Devices, </a:t>
            </a:r>
            <a:r>
              <a:rPr lang="en-US" dirty="0" err="1"/>
              <a:t>Kaniskha</a:t>
            </a:r>
            <a:r>
              <a:rPr lang="en-US" dirty="0"/>
              <a:t> </a:t>
            </a:r>
            <a:r>
              <a:rPr lang="en-US" dirty="0" err="1"/>
              <a:t>Bhaduri</a:t>
            </a:r>
            <a:r>
              <a:rPr lang="en-US" dirty="0"/>
              <a:t>, Apple, USA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/>
              <a:t>Sunil </a:t>
            </a:r>
            <a:r>
              <a:rPr lang="en-US" dirty="0" err="1"/>
              <a:t>Cheruvu</a:t>
            </a:r>
            <a:r>
              <a:rPr lang="en-US" dirty="0"/>
              <a:t>, Intelligent Edge security challenges and HW based technologies to the rescue, Intel, USA</a:t>
            </a:r>
          </a:p>
          <a:p>
            <a:pPr lvl="1"/>
            <a:r>
              <a:rPr lang="en-US" dirty="0"/>
              <a:t>Optimizing memory device technology for energy efficient AI hardware, Peter </a:t>
            </a:r>
            <a:r>
              <a:rPr lang="en-US" dirty="0" err="1"/>
              <a:t>Debacker</a:t>
            </a:r>
            <a:r>
              <a:rPr lang="en-US" dirty="0"/>
              <a:t>, IMEC, Belgium</a:t>
            </a:r>
          </a:p>
        </p:txBody>
      </p:sp>
    </p:spTree>
    <p:extLst>
      <p:ext uri="{BB962C8B-B14F-4D97-AF65-F5344CB8AC3E}">
        <p14:creationId xmlns:p14="http://schemas.microsoft.com/office/powerpoint/2010/main" val="3864058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78B3-9D9F-6F42-8BF1-047E7ABE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3C4B8-10C4-A04F-93CD-85A298C88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session 1: Secure hardware architectures</a:t>
            </a:r>
          </a:p>
          <a:p>
            <a:pPr lvl="1"/>
            <a:r>
              <a:rPr lang="en-US" dirty="0"/>
              <a:t>Organizer: Nele </a:t>
            </a:r>
            <a:r>
              <a:rPr lang="en-US" dirty="0" err="1"/>
              <a:t>Mentens</a:t>
            </a:r>
            <a:r>
              <a:rPr lang="en-US" dirty="0"/>
              <a:t>, KU Leuven and University of Leiden</a:t>
            </a:r>
          </a:p>
          <a:p>
            <a:r>
              <a:rPr lang="en-US" dirty="0"/>
              <a:t>Special session 2: Towards Reliable In-Memory Computing: From Emerging Devices to Post-von-Neumann Architectures</a:t>
            </a:r>
          </a:p>
          <a:p>
            <a:pPr lvl="1"/>
            <a:r>
              <a:rPr lang="en-US" dirty="0"/>
              <a:t>Organizers:  Hussam </a:t>
            </a:r>
            <a:r>
              <a:rPr lang="en-US" dirty="0" err="1"/>
              <a:t>Amrouch</a:t>
            </a:r>
            <a:r>
              <a:rPr lang="en-US" dirty="0"/>
              <a:t> and Ilia </a:t>
            </a:r>
            <a:r>
              <a:rPr lang="en-US" dirty="0" err="1"/>
              <a:t>Polian</a:t>
            </a:r>
            <a:r>
              <a:rPr lang="en-US" dirty="0"/>
              <a:t>, University of Stuttgart, Germany</a:t>
            </a:r>
          </a:p>
          <a:p>
            <a:r>
              <a:rPr lang="en-US" dirty="0"/>
              <a:t>Special session 3:Intelligent, Secure, Efficient Cyber-Physical Systems on Heterogeneous System on Chips</a:t>
            </a:r>
          </a:p>
          <a:p>
            <a:pPr lvl="1"/>
            <a:r>
              <a:rPr lang="en-US" dirty="0"/>
              <a:t>Organizers: Apostolos P. </a:t>
            </a:r>
            <a:r>
              <a:rPr lang="en-US" dirty="0" err="1"/>
              <a:t>Fournaris</a:t>
            </a:r>
            <a:r>
              <a:rPr lang="en-US" dirty="0"/>
              <a:t>, Aris </a:t>
            </a:r>
            <a:r>
              <a:rPr lang="en-US" dirty="0" err="1"/>
              <a:t>Lalos</a:t>
            </a:r>
            <a:r>
              <a:rPr lang="en-US" dirty="0"/>
              <a:t>, Industrial Systems Institute, Research Centre ATHENA, PSP building, </a:t>
            </a:r>
            <a:r>
              <a:rPr lang="en-US" dirty="0" err="1"/>
              <a:t>Platani</a:t>
            </a:r>
            <a:r>
              <a:rPr lang="en-US" dirty="0"/>
              <a:t>, Greece.</a:t>
            </a:r>
          </a:p>
        </p:txBody>
      </p:sp>
    </p:spTree>
    <p:extLst>
      <p:ext uri="{BB962C8B-B14F-4D97-AF65-F5344CB8AC3E}">
        <p14:creationId xmlns:p14="http://schemas.microsoft.com/office/powerpoint/2010/main" val="1507266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485</Words>
  <Application>Microsoft Macintosh PowerPoint</Application>
  <PresentationFormat>Widescreen</PresentationFormat>
  <Paragraphs>99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VLSI SoC 2021</vt:lpstr>
      <vt:lpstr>The Conference</vt:lpstr>
      <vt:lpstr>TPC</vt:lpstr>
      <vt:lpstr>Statistics</vt:lpstr>
      <vt:lpstr>Statistics by Track</vt:lpstr>
      <vt:lpstr>PowerPoint Presentation</vt:lpstr>
      <vt:lpstr>PowerPoint Presentation</vt:lpstr>
      <vt:lpstr>Keynotes and Industrial Talks</vt:lpstr>
      <vt:lpstr>Special Sessions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VLSI SoC 2021</dc:title>
  <dc:creator>Victor Grimblatt</dc:creator>
  <cp:lastModifiedBy>Victor Grimblatt</cp:lastModifiedBy>
  <cp:revision>8</cp:revision>
  <dcterms:created xsi:type="dcterms:W3CDTF">2021-03-02T23:40:34Z</dcterms:created>
  <dcterms:modified xsi:type="dcterms:W3CDTF">2021-08-31T13:54:22Z</dcterms:modified>
</cp:coreProperties>
</file>