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19"/>
  </p:notesMasterIdLst>
  <p:handoutMasterIdLst>
    <p:handoutMasterId r:id="rId20"/>
  </p:handoutMasterIdLst>
  <p:sldIdLst>
    <p:sldId id="371" r:id="rId2"/>
    <p:sldId id="295" r:id="rId3"/>
    <p:sldId id="350" r:id="rId4"/>
    <p:sldId id="354" r:id="rId5"/>
    <p:sldId id="353" r:id="rId6"/>
    <p:sldId id="355" r:id="rId7"/>
    <p:sldId id="372" r:id="rId8"/>
    <p:sldId id="373" r:id="rId9"/>
    <p:sldId id="374" r:id="rId10"/>
    <p:sldId id="375" r:id="rId11"/>
    <p:sldId id="376" r:id="rId12"/>
    <p:sldId id="377" r:id="rId13"/>
    <p:sldId id="382" r:id="rId14"/>
    <p:sldId id="378" r:id="rId15"/>
    <p:sldId id="379" r:id="rId16"/>
    <p:sldId id="381" r:id="rId17"/>
    <p:sldId id="358" r:id="rId18"/>
  </p:sldIdLst>
  <p:sldSz cx="9144000" cy="5715000" type="screen16x10"/>
  <p:notesSz cx="6808788" cy="9940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600"/>
    <a:srgbClr val="FF3300"/>
    <a:srgbClr val="5D0D13"/>
    <a:srgbClr val="24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5" autoAdjust="0"/>
    <p:restoredTop sz="96200" autoAdjust="0"/>
  </p:normalViewPr>
  <p:slideViewPr>
    <p:cSldViewPr snapToGrid="0" snapToObjects="1">
      <p:cViewPr varScale="1">
        <p:scale>
          <a:sx n="160" d="100"/>
          <a:sy n="160" d="100"/>
        </p:scale>
        <p:origin x="116" y="2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87A24EFF-2761-410B-A8D7-70A085A579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C1F1EA5B-FEAD-4EF4-B44E-6F6AC3AB24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4AFD5E7-805E-4013-BB79-372DB0F7287F}" type="datetimeFigureOut">
              <a:rPr lang="el-GR" altLang="en-US"/>
              <a:pPr>
                <a:defRPr/>
              </a:pPr>
              <a:t>2/9/2021</a:t>
            </a:fld>
            <a:endParaRPr lang="el-GR" alt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658F556-CFE4-4DD1-8269-CD72AED42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wrap="square" lIns="91450" tIns="45725" rIns="91450" bIns="457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D45EE681-BA70-4448-8DD8-51D270AF8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50" tIns="45725" rIns="91450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44C93D-FAD2-4158-A9DD-81E34DA4D4C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03ABE3-4D6D-4643-AD43-221686F53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3BEE2-A17D-4150-B043-AD47EE5EEA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4D6804-A586-45C4-B2B4-091C63D9C4F1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58F175-74AA-4376-BDAB-DBA7B15BCB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10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5" rIns="91450" bIns="457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A28CAA5-1742-40B3-B4EE-9454B8125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721225"/>
            <a:ext cx="5443538" cy="4473575"/>
          </a:xfrm>
          <a:prstGeom prst="rect">
            <a:avLst/>
          </a:prstGeom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15EF5-37FD-4A88-842F-B82F4991CE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wrap="square" lIns="91450" tIns="45725" rIns="91450" bIns="457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B5B4D-56D5-43F5-A7A9-8AF262D23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450" tIns="45725" rIns="91450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8CCEB9-B37F-49F2-A323-B1B0E39C7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9294-BB84-4AA9-8A3F-3FD53FC8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1AC1-1A59-43F5-A6A0-C323C96FFBDE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AFAC5-8709-469E-9C40-428677E5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621F-9158-4366-974B-B98124CB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13CD-B916-41AB-A808-D4C990CE5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8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A76DB-16F1-41F0-BC3C-70645744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E119-5B54-4E6C-B85F-676ED7BC8D90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00F0-8B5E-402C-8E4F-709C2D3D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EC205-1339-4E87-8091-5AB65497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5AF5-A89B-4752-AD07-A2D985B8F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83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D2538-0ACE-4197-B577-4E81CBF2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0254-0DB6-405D-ACBE-1808E3F557D2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BE52E-7E38-4D97-AE84-3436C346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96560-F307-4D3E-B394-B4CBA9B0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28EA-413A-4847-874E-04986610A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4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28126-D48B-4450-9292-E75DE38B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646B-9EFD-4F0F-A2ED-042C3C9BF9B9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8F1E-25F4-46F3-9D8D-19016F62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97D8-049F-4A67-846D-EFC1AE5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C340-6D6D-4096-9725-A1375DA8D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73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80AE-9AC9-4CBE-85E4-9136ED88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8347-56FB-471C-98C3-6A6090D4D892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F6EAB-529A-4E43-8B77-66F58E82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74AAB-6381-4E8D-B453-2A851918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F967-13D6-478C-AFB1-25B69CC71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B4D204-81AE-448D-899A-2DE270CA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1D5B-6ECD-40BA-8E59-703547B815DF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5157A9-73B5-4B54-95F2-6CF0B88C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269897-5631-4BF5-A174-AD7CD42D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3FD6-5640-4AA7-95B6-38C02E6FC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56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9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2DE997-4FEA-4F89-A90F-74DF2FAE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EF06-0EB7-496C-965F-A56181608393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F7EC3A-2B40-45E7-9623-C587A7D4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ED86FC-56AB-4BAD-8EBD-218321D5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2E1D-6450-4980-B0F8-102206CBA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51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9E5AB0-C377-45D4-B30D-61331AEB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2EB6-BF51-4AFD-8065-7D492806F024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519E86-3EFD-4961-AF47-BF6BC9CC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6C29BA-2E38-4B43-85F8-554CA86E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4D27B-7BC3-4E6D-97E4-F60F4F44A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19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AEA965-AB02-45A8-9745-50BCE0A4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6037-C426-4FFD-8564-B3B8F2BF6271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D3117-DC7D-4EFA-B8DC-98ED9666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989971-E736-4F68-A8C7-462F912B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E082-4AA9-4AB9-BCD5-12B4C4CA5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14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3"/>
            <a:ext cx="300831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E2C37-4567-4B3F-A02C-5513D1BD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CC35-E1F2-4BBF-83AB-CF897FED5B5A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25C88-00DE-4A8A-B18C-409633BD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C4D1A-55ED-4B24-A5DC-A4805A91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838D-D88C-4B7B-BC6E-2BC227BB913C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7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92BBC7-7448-4510-A75F-A42D24CF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6744-667D-4010-AD37-17369651F7FB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57D898-8491-47FD-B054-42EF16FF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47F892-34C4-483A-A8C7-B36463D5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345A-509E-49D7-9469-16819CB78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63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71009D8-E7F7-4F3E-938A-6EA1C4AE4D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CFE3D35-8A41-44F8-9878-D222D4F6B5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E923F-EEE3-4F62-BD70-8B9E87D2C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84F0047-5CA3-434A-99CC-D377630CA561}" type="datetimeFigureOut">
              <a:rPr lang="en-US" altLang="en-US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51B65-D11E-44BA-B66C-003E6A83A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6A8EA-34A4-496B-BD73-CB2804235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BD46EF-408D-467F-AAFA-2EB4A6CB9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37" r:id="rId1"/>
    <p:sldLayoutId id="2147493638" r:id="rId2"/>
    <p:sldLayoutId id="2147493639" r:id="rId3"/>
    <p:sldLayoutId id="2147493640" r:id="rId4"/>
    <p:sldLayoutId id="2147493641" r:id="rId5"/>
    <p:sldLayoutId id="2147493642" r:id="rId6"/>
    <p:sldLayoutId id="2147493643" r:id="rId7"/>
    <p:sldLayoutId id="2147493647" r:id="rId8"/>
    <p:sldLayoutId id="2147493644" r:id="rId9"/>
    <p:sldLayoutId id="2147493645" r:id="rId10"/>
    <p:sldLayoutId id="21474936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mgres?imgurl=https%3A%2F%2Fwww.greeka.com%2Fseedo%2Fphotos%2F803%2Folympia-ancient-stadium-top-1-1280.jpg&amp;imgrefurl=https%3A%2F%2Fwww.greeka.com%2Fpeloponnese%2Folympia%2Fsightseeing%2Fancient-stadium%2F&amp;tbnid=0ImPCfrCinAuMM&amp;vet=12ahUKEwjnvv-agJTvAhWCgaQKHRx5DncQMygHegUIARCwAQ..i&amp;docid=538hgQSH-Jc77M&amp;w=1280&amp;h=853&amp;q=olympia%20photos&amp;client=firefox-b-d&amp;ved=2ahUKEwjnvv-agJTvAhWCgaQKHRx5DncQMygHegUIARCwAQ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%3A%2F%2Fwww.visitgreece.gr%2FdeployedFiles%2FStaticFiles%2FPhotos%2FGeneric%2520Contents%2FArxaiologikoi_xwroi%2FPalestra_Olympia_560.jpg&amp;imgrefurl=http%3A%2F%2Fwww.visitgreece.gr%2Fen%2Fculture%2Fworld_heritage_sites%2Folympia_archaeological_site&amp;tbnid=DToCvIn0w7lEyM&amp;vet=12ahUKEwjnvv-agJTvAhWCgaQKHRx5DncQMygNegUIARC8AQ..i&amp;docid=iSBERLYV7byXzM&amp;w=560&amp;h=386&amp;q=olympia%20photos&amp;client=firefox-b-d&amp;ved=2ahUKEwjnvv-agJTvAhWCgaQKHRx5DncQMygNegUIARC8AQ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/imgres?imgurl=https%3A%2F%2Fwww.peloponnesetour.com%2Fwp-content%2Fuploads%2F2016%2F08%2Fanc-olymp-6.jpg&amp;imgrefurl=https%3A%2F%2Fwww.peloponnesetour.com%2Fitem%2Fmuseum-archaeological-olympia%2F&amp;tbnid=RxJiwcAb3Sc57M&amp;vet=12ahUKEwjPkPO4gJTvAhUEqaQKHb6lBCEQMygKegUIARC1AQ..i&amp;docid=39vkKBCi_kbUFM&amp;w=640&amp;h=479&amp;q=olympia%20Museum%20photos&amp;client=firefox-b-d&amp;ved=2ahUKEwjPkPO4gJTvAhUEqaQKHb6lBCEQMygKegUIARC1AQ" TargetMode="Externa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oogle.com/imgres?imgurl=https%3A%2F%2Fwww.easycab.eu%2Fwp-content%2Fuploads%2Fdelfoi-theater.jpg&amp;imgrefurl=https%3A%2F%2Fwww.easycab.eu%2Fen%2Ftransfers%2Ftours%2Fdelfoi%2F&amp;tbnid=OiGIu-m9PQ1nKM&amp;vet=12ahUKEwjsq56vgpTvAhWGNewKHdr8CqYQMygKegUIARDCAQ..i&amp;docid=rNpZez-J1FkfcM&amp;w=1312&amp;h=1024&amp;q=Delfoi%20photos&amp;client=firefox-b-d&amp;ved=2ahUKEwjsq56vgpTvAhWGNewKHdr8CqYQMygKegUIARDCAQ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m/imgres?imgurl=https%3A%2F%2Fjust-go-greece.com%2Fwp-content%2Fuploads%2F2017%2F05%2FArchaeological-Museum-of-Delphi-a.jpg&amp;imgrefurl=https%3A%2F%2Fjust-go-greece.com%2Ftop-10-museums-in-greece%2Farchaeological-museum-of-delphi-a%2F&amp;tbnid=SPINMow_s-p7FM&amp;vet=12ahUKEwjt9Y3BgpTvAhVN_qQKHT0KDIoQMygPegUIARDJAQ..i&amp;docid=bqeAFB60s7VCsM&amp;w=800&amp;h=533&amp;q=Delfoi%20Museum%20photos&amp;client=firefox-b-d&amp;ved=2ahUKEwjt9Y3BgpTvAhVN_qQKHT0KDIoQMygPegUIARDJAQ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logo-up-4color-stamp.eps">
            <a:extLst>
              <a:ext uri="{FF2B5EF4-FFF2-40B4-BE49-F238E27FC236}">
                <a16:creationId xmlns:a16="http://schemas.microsoft.com/office/drawing/2014/main" id="{F0849AE8-701C-404E-9E5F-A622C471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0"/>
            <a:ext cx="1349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D2C1AC-BA37-4E47-8F13-E415995D40B9}"/>
              </a:ext>
            </a:extLst>
          </p:cNvPr>
          <p:cNvSpPr/>
          <p:nvPr/>
        </p:nvSpPr>
        <p:spPr>
          <a:xfrm>
            <a:off x="193675" y="1195388"/>
            <a:ext cx="881697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University of Patras</a:t>
            </a:r>
          </a:p>
          <a:p>
            <a:pPr algn="ctr">
              <a:defRPr/>
            </a:pPr>
            <a:endParaRPr lang="en-US" altLang="el-GR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l-G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l-GR" sz="2800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l-G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IFIP/IEEE International Conference </a:t>
            </a:r>
          </a:p>
          <a:p>
            <a:pPr algn="ctr">
              <a:defRPr/>
            </a:pPr>
            <a:r>
              <a:rPr lang="en-US" altLang="el-G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Very Large Scale Integration </a:t>
            </a:r>
          </a:p>
          <a:p>
            <a:pPr algn="ctr">
              <a:defRPr/>
            </a:pPr>
            <a:r>
              <a:rPr lang="en-US" altLang="el-G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(VLSI-SoC 2022)</a:t>
            </a:r>
          </a:p>
          <a:p>
            <a:pPr algn="ctr">
              <a:defRPr/>
            </a:pPr>
            <a:br>
              <a:rPr lang="en-US" altLang="el-GR" sz="28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l-GR" sz="28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Odysseas Koufopavlou, Professor</a:t>
            </a:r>
          </a:p>
          <a:p>
            <a:pPr algn="ctr">
              <a:defRPr/>
            </a:pPr>
            <a:r>
              <a:rPr lang="en-US" altLang="el-GR" sz="28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George Theodoridis, Ass. Professor</a:t>
            </a:r>
          </a:p>
          <a:p>
            <a:pPr algn="ctr">
              <a:defRPr/>
            </a:pPr>
            <a:r>
              <a:rPr lang="en-US" altLang="el-GR" sz="2800" b="1" i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odysseas</a:t>
            </a:r>
            <a:r>
              <a:rPr lang="en-US" altLang="el-GR" sz="2800" b="1" i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theodor@ece.upatras.gr</a:t>
            </a:r>
          </a:p>
          <a:p>
            <a:pPr algn="ctr">
              <a:defRPr/>
            </a:pPr>
            <a:endParaRPr lang="en-US" altLang="el-GR" sz="2800" b="1" i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2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Daily Excursions – Olympia Place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A picture containing outdoor, person, ground, grass&#10;&#10;Description automatically generated">
            <a:extLst>
              <a:ext uri="{FF2B5EF4-FFF2-40B4-BE49-F238E27FC236}">
                <a16:creationId xmlns:a16="http://schemas.microsoft.com/office/drawing/2014/main" id="{41E56746-43C9-403A-AFDC-E9A17B911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92" y="1450664"/>
            <a:ext cx="2652159" cy="1896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92FC2B-6E4B-4C7A-8B91-A659DA6A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029" y="3705646"/>
            <a:ext cx="1202720" cy="1807366"/>
          </a:xfrm>
          <a:prstGeom prst="rect">
            <a:avLst/>
          </a:prstGeom>
        </p:spPr>
      </p:pic>
      <p:pic>
        <p:nvPicPr>
          <p:cNvPr id="1032" name="Picture 8" descr="Archaeological Museum of Olympia | Peloponnese Tour">
            <a:hlinkClick r:id="rId4"/>
            <a:extLst>
              <a:ext uri="{FF2B5EF4-FFF2-40B4-BE49-F238E27FC236}">
                <a16:creationId xmlns:a16="http://schemas.microsoft.com/office/drawing/2014/main" id="{55797E12-BA5E-411E-BD07-6363B126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9" y="3680641"/>
            <a:ext cx="2476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isit Greece | Olympia Archaeological Site">
            <a:hlinkClick r:id="rId6"/>
            <a:extLst>
              <a:ext uri="{FF2B5EF4-FFF2-40B4-BE49-F238E27FC236}">
                <a16:creationId xmlns:a16="http://schemas.microsoft.com/office/drawing/2014/main" id="{505A58F3-F8FD-4AE9-A24A-628A6166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81" y="3680641"/>
            <a:ext cx="24955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ncient Stadium in Olympia, Greece | Greeka">
            <a:hlinkClick r:id="rId8"/>
            <a:extLst>
              <a:ext uri="{FF2B5EF4-FFF2-40B4-BE49-F238E27FC236}">
                <a16:creationId xmlns:a16="http://schemas.microsoft.com/office/drawing/2014/main" id="{27922534-FAC0-4D7D-B778-1E64B7F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51" y="1588721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1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Daily Excursions –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Delfoi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mountain, ground, building, ruin&#10;&#10;Description automatically generated">
            <a:extLst>
              <a:ext uri="{FF2B5EF4-FFF2-40B4-BE49-F238E27FC236}">
                <a16:creationId xmlns:a16="http://schemas.microsoft.com/office/drawing/2014/main" id="{0A26C2CE-1102-45A7-97BE-C114F74C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24" y="1387008"/>
            <a:ext cx="3091652" cy="1933730"/>
          </a:xfrm>
          <a:prstGeom prst="rect">
            <a:avLst/>
          </a:prstGeom>
        </p:spPr>
      </p:pic>
      <p:pic>
        <p:nvPicPr>
          <p:cNvPr id="2050" name="Picture 2" descr="DELFOI – EasyCab.eu">
            <a:hlinkClick r:id="rId3"/>
            <a:extLst>
              <a:ext uri="{FF2B5EF4-FFF2-40B4-BE49-F238E27FC236}">
                <a16:creationId xmlns:a16="http://schemas.microsoft.com/office/drawing/2014/main" id="{DE950433-A0A2-4F12-8D80-65C76F03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89" y="1401554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chaeological Museum of Delphi a - Just Go Greece">
            <a:hlinkClick r:id="rId5"/>
            <a:extLst>
              <a:ext uri="{FF2B5EF4-FFF2-40B4-BE49-F238E27FC236}">
                <a16:creationId xmlns:a16="http://schemas.microsoft.com/office/drawing/2014/main" id="{D71C124B-0A2B-409D-B699-0190289D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34" y="3771900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8021DD-CFB2-412F-AE70-76CEA77BE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67" y="3722088"/>
            <a:ext cx="2619375" cy="1743075"/>
          </a:xfrm>
          <a:prstGeom prst="rect">
            <a:avLst/>
          </a:prstGeom>
        </p:spPr>
      </p:pic>
      <p:pic>
        <p:nvPicPr>
          <p:cNvPr id="19" name="Picture 18" descr="A picture containing text, old, sculpture&#10;&#10;Description automatically generated">
            <a:extLst>
              <a:ext uri="{FF2B5EF4-FFF2-40B4-BE49-F238E27FC236}">
                <a16:creationId xmlns:a16="http://schemas.microsoft.com/office/drawing/2014/main" id="{CAE8F08E-64B5-4D02-AE8B-F7D9F0F8F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341" y="37719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Theme and Sponsors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2A1A4-87E9-4CF5-B775-45678FE31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C00000"/>
                </a:solidFill>
              </a:rPr>
              <a:t>Conference Theme</a:t>
            </a:r>
            <a:r>
              <a:rPr lang="en-GB" sz="2400" dirty="0">
                <a:solidFill>
                  <a:srgbClr val="C00000"/>
                </a:solidFill>
              </a:rPr>
              <a:t>: </a:t>
            </a:r>
            <a:r>
              <a:rPr lang="en-GB" sz="2400" b="1" dirty="0"/>
              <a:t>“SoCs for 5G Evolution and 6G”</a:t>
            </a:r>
          </a:p>
          <a:p>
            <a:endParaRPr lang="en-US" sz="2400" dirty="0"/>
          </a:p>
          <a:p>
            <a:endParaRPr lang="el-GR" sz="2400" dirty="0"/>
          </a:p>
          <a:p>
            <a:r>
              <a:rPr lang="en-GB" sz="2400" b="1" dirty="0">
                <a:solidFill>
                  <a:srgbClr val="C00000"/>
                </a:solidFill>
              </a:rPr>
              <a:t>Sponsors</a:t>
            </a:r>
            <a:r>
              <a:rPr lang="en-GB" sz="2400" dirty="0">
                <a:solidFill>
                  <a:srgbClr val="C00000"/>
                </a:solidFill>
              </a:rPr>
              <a:t>:</a:t>
            </a:r>
            <a:r>
              <a:rPr lang="en-GB" sz="2400" dirty="0"/>
              <a:t> IFIP, IEEE, CEDA (IEEE Council on Electronic Design Automation), ACM </a:t>
            </a:r>
            <a:r>
              <a:rPr lang="en-GB" sz="2400" dirty="0" err="1"/>
              <a:t>Sigda</a:t>
            </a:r>
            <a:r>
              <a:rPr lang="en-GB" sz="2400" dirty="0"/>
              <a:t>, CAS, University of Patras,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Synopsys, Computers (Open Access by MDPI)</a:t>
            </a:r>
            <a:endParaRPr lang="el-GR" sz="2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FC158ED-5730-4296-B3A6-7DC007F2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92" y="1245325"/>
            <a:ext cx="7994468" cy="403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9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DATES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2A1A4-87E9-4CF5-B775-45678FE3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068976"/>
            <a:ext cx="8808720" cy="4036424"/>
          </a:xfrm>
        </p:spPr>
        <p:txBody>
          <a:bodyPr/>
          <a:lstStyle/>
          <a:p>
            <a:pPr marL="269875" indent="-269875">
              <a:tabLst>
                <a:tab pos="1701800" algn="l"/>
              </a:tabLst>
              <a:defRPr/>
            </a:pPr>
            <a:r>
              <a:rPr lang="en-US" altLang="el-GR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Place:</a:t>
            </a:r>
            <a:r>
              <a:rPr lang="en-US" altLang="el-GR" sz="18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b="1" dirty="0"/>
              <a:t>Conference and Cultural Centre, University of Patras, </a:t>
            </a:r>
            <a:r>
              <a:rPr lang="en-US" altLang="el-G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Patras, Greece</a:t>
            </a:r>
            <a:endParaRPr lang="en-US" altLang="el-GR" sz="18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tabLst>
                <a:tab pos="1701800" algn="l"/>
              </a:tabLst>
              <a:defRPr/>
            </a:pPr>
            <a:r>
              <a:rPr lang="en-US" altLang="el-GR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en-US" altLang="el-GR" sz="18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/>
              <a:t>October 3-5, 2022</a:t>
            </a:r>
          </a:p>
          <a:p>
            <a:pPr marL="269875" indent="-269875">
              <a:tabLst>
                <a:tab pos="1701800" algn="l"/>
              </a:tabLst>
              <a:defRPr/>
            </a:pPr>
            <a:endParaRPr lang="en-US" sz="1800" b="1" dirty="0"/>
          </a:p>
          <a:p>
            <a:pPr marL="177800" indent="-177800">
              <a:tabLst>
                <a:tab pos="29606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Abstract registration: </a:t>
            </a:r>
            <a:r>
              <a:rPr lang="el-GR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April 1</a:t>
            </a:r>
            <a:r>
              <a:rPr lang="el-GR" sz="1800" dirty="0"/>
              <a:t>8</a:t>
            </a:r>
            <a:r>
              <a:rPr lang="en-US" sz="1800" dirty="0"/>
              <a:t>, 202</a:t>
            </a:r>
            <a:r>
              <a:rPr lang="el-GR" sz="1800" dirty="0"/>
              <a:t>2</a:t>
            </a:r>
            <a:r>
              <a:rPr lang="en-US" sz="1800" dirty="0"/>
              <a:t> </a:t>
            </a:r>
            <a:endParaRPr lang="el-GR" sz="1800" dirty="0"/>
          </a:p>
          <a:p>
            <a:pPr marL="177800" indent="-177800">
              <a:tabLst>
                <a:tab pos="29606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Full paper submission: </a:t>
            </a:r>
            <a:r>
              <a:rPr lang="el-GR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April </a:t>
            </a:r>
            <a:r>
              <a:rPr lang="el-GR" sz="1800" dirty="0"/>
              <a:t>25</a:t>
            </a:r>
            <a:r>
              <a:rPr lang="en-US" sz="1800" dirty="0"/>
              <a:t>, 202</a:t>
            </a:r>
            <a:r>
              <a:rPr lang="el-GR" sz="1800" dirty="0"/>
              <a:t>2</a:t>
            </a:r>
            <a:r>
              <a:rPr lang="en-US" sz="1800" dirty="0"/>
              <a:t> </a:t>
            </a:r>
            <a:endParaRPr lang="el-GR" sz="1800" dirty="0"/>
          </a:p>
          <a:p>
            <a:pPr marL="177800" indent="-177800">
              <a:tabLst>
                <a:tab pos="29606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Special session proposal:</a:t>
            </a:r>
            <a:r>
              <a:rPr lang="el-GR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April 2</a:t>
            </a:r>
            <a:r>
              <a:rPr lang="el-GR" sz="1800" dirty="0"/>
              <a:t>5</a:t>
            </a:r>
            <a:r>
              <a:rPr lang="en-US" sz="1800" dirty="0"/>
              <a:t>, 202</a:t>
            </a:r>
            <a:r>
              <a:rPr lang="el-GR" sz="1800" dirty="0"/>
              <a:t>2</a:t>
            </a:r>
            <a:r>
              <a:rPr lang="en-US" sz="1800" dirty="0"/>
              <a:t> </a:t>
            </a:r>
            <a:endParaRPr lang="el-GR" sz="1800" dirty="0"/>
          </a:p>
          <a:p>
            <a:pPr marL="177800" indent="-177800">
              <a:tabLst>
                <a:tab pos="29606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Notification of acceptance: </a:t>
            </a:r>
            <a:r>
              <a:rPr lang="el-GR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June 2</a:t>
            </a:r>
            <a:r>
              <a:rPr lang="el-GR" sz="1800" dirty="0"/>
              <a:t>0</a:t>
            </a:r>
            <a:r>
              <a:rPr lang="en-US" sz="1800" dirty="0"/>
              <a:t>, 202</a:t>
            </a:r>
            <a:r>
              <a:rPr lang="el-GR" sz="1800" dirty="0"/>
              <a:t>2</a:t>
            </a:r>
            <a:r>
              <a:rPr lang="en-US" sz="1800" dirty="0"/>
              <a:t> </a:t>
            </a:r>
            <a:endParaRPr lang="el-GR" sz="1800" dirty="0"/>
          </a:p>
          <a:p>
            <a:pPr marL="177800" indent="-177800">
              <a:tabLst>
                <a:tab pos="29606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Camera ready: </a:t>
            </a:r>
            <a:r>
              <a:rPr lang="el-GR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July 1</a:t>
            </a:r>
            <a:r>
              <a:rPr lang="el-GR" sz="1800" dirty="0"/>
              <a:t>1</a:t>
            </a:r>
            <a:r>
              <a:rPr lang="en-US" sz="1800" dirty="0"/>
              <a:t>, 2022 </a:t>
            </a:r>
          </a:p>
          <a:p>
            <a:pPr marL="177800" indent="-177800">
              <a:tabLst>
                <a:tab pos="29606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Ph.D. Forum Submission: </a:t>
            </a:r>
            <a:r>
              <a:rPr lang="el-GR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June 13, 2022 </a:t>
            </a:r>
          </a:p>
          <a:p>
            <a:pPr marL="177800" indent="-177800">
              <a:tabLst>
                <a:tab pos="29606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Ph.D. Forum Notification: </a:t>
            </a:r>
            <a:r>
              <a:rPr lang="el-GR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June 27, 2022 </a:t>
            </a:r>
          </a:p>
          <a:p>
            <a:pPr marL="177800" indent="-177800">
              <a:tabLst>
                <a:tab pos="29606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Ph.D. Forum Camera Ready: </a:t>
            </a:r>
            <a:r>
              <a:rPr lang="el-GR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July 18, 2022 </a:t>
            </a:r>
            <a:endParaRPr lang="el-GR" sz="18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FC158ED-5730-4296-B3A6-7DC007F2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92" y="1245325"/>
            <a:ext cx="7994468" cy="403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6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Organizing Committee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2A1A4-87E9-4CF5-B775-45678FE3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79713"/>
            <a:ext cx="9144000" cy="4650377"/>
          </a:xfrm>
        </p:spPr>
        <p:txBody>
          <a:bodyPr/>
          <a:lstStyle/>
          <a:p>
            <a:r>
              <a:rPr lang="en-GB" sz="1800" b="1" dirty="0">
                <a:solidFill>
                  <a:srgbClr val="C00000"/>
                </a:solidFill>
              </a:rPr>
              <a:t>General Co-Chairs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/>
              <a:t>Odysseas Koufopavlou (University of Patras, GR), Graziano </a:t>
            </a:r>
            <a:r>
              <a:rPr lang="en-GB" sz="1800" dirty="0" err="1"/>
              <a:t>Pravadelli</a:t>
            </a:r>
            <a:r>
              <a:rPr lang="en-GB" sz="1800" dirty="0"/>
              <a:t> (</a:t>
            </a:r>
            <a:r>
              <a:rPr lang="en-GB" sz="1800" dirty="0">
                <a:effectLst/>
                <a:ea typeface="Calibri" panose="020F0502020204030204" pitchFamily="34" charset="0"/>
              </a:rPr>
              <a:t>University of Verona, IT)</a:t>
            </a:r>
            <a:endParaRPr lang="en-GB" sz="1800" dirty="0"/>
          </a:p>
          <a:p>
            <a:r>
              <a:rPr lang="en-GB" sz="1800" b="1" dirty="0">
                <a:solidFill>
                  <a:srgbClr val="C00000"/>
                </a:solidFill>
              </a:rPr>
              <a:t>Program Co-chairs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/>
              <a:t>Vassilis </a:t>
            </a:r>
            <a:r>
              <a:rPr lang="en-GB" sz="1800" dirty="0" err="1"/>
              <a:t>Paliouras</a:t>
            </a:r>
            <a:r>
              <a:rPr lang="en-GB" sz="1800" dirty="0"/>
              <a:t> (University of Patras, GR), Lech </a:t>
            </a:r>
            <a:r>
              <a:rPr lang="en-GB" sz="1800" dirty="0" err="1"/>
              <a:t>Jozwiak</a:t>
            </a:r>
            <a:r>
              <a:rPr lang="en-GB" sz="1800" dirty="0"/>
              <a:t> (</a:t>
            </a:r>
            <a:r>
              <a:rPr lang="en-US" sz="1800" dirty="0"/>
              <a:t>Eindhoven University of Technology, NL)</a:t>
            </a:r>
            <a:r>
              <a:rPr lang="en-GB" sz="1800" dirty="0"/>
              <a:t> </a:t>
            </a:r>
            <a:endParaRPr lang="en-GB" sz="1800" b="1" dirty="0">
              <a:solidFill>
                <a:srgbClr val="00B050"/>
              </a:solidFill>
            </a:endParaRPr>
          </a:p>
          <a:p>
            <a:r>
              <a:rPr lang="en-GB" sz="1800" b="1" dirty="0">
                <a:solidFill>
                  <a:srgbClr val="C00000"/>
                </a:solidFill>
              </a:rPr>
              <a:t>Special Session Chairs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 err="1"/>
              <a:t>Dimitrios</a:t>
            </a:r>
            <a:r>
              <a:rPr lang="en-GB" sz="1800" dirty="0"/>
              <a:t> </a:t>
            </a:r>
            <a:r>
              <a:rPr lang="en-GB" sz="1800" dirty="0" err="1"/>
              <a:t>Soudris</a:t>
            </a:r>
            <a:r>
              <a:rPr lang="en-GB" sz="1800" dirty="0"/>
              <a:t> (National Technical University of Athens, GR) </a:t>
            </a:r>
            <a:r>
              <a:rPr lang="en-GB" sz="1800" dirty="0" err="1"/>
              <a:t>Apostolis</a:t>
            </a:r>
            <a:r>
              <a:rPr lang="en-GB" sz="1800" dirty="0"/>
              <a:t> </a:t>
            </a:r>
            <a:r>
              <a:rPr lang="en-GB" sz="1800" dirty="0" err="1"/>
              <a:t>Fournaris</a:t>
            </a:r>
            <a:r>
              <a:rPr lang="en-GB" sz="1800" dirty="0"/>
              <a:t> (</a:t>
            </a:r>
            <a:r>
              <a:rPr lang="en-US" sz="1800" dirty="0"/>
              <a:t>Monash University, AU)</a:t>
            </a:r>
            <a:endParaRPr lang="en-GB" sz="1800" dirty="0">
              <a:solidFill>
                <a:srgbClr val="00B050"/>
              </a:solidFill>
            </a:endParaRPr>
          </a:p>
          <a:p>
            <a:r>
              <a:rPr lang="en-GB" sz="1800" b="1" dirty="0">
                <a:solidFill>
                  <a:srgbClr val="C00000"/>
                </a:solidFill>
              </a:rPr>
              <a:t>PhD and Student Forum Chair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/>
              <a:t>Ricardo Reis (</a:t>
            </a:r>
            <a:r>
              <a:rPr lang="pt-BR" sz="1800" dirty="0"/>
              <a:t>Universidade Federal do Rio Grande do Sul</a:t>
            </a:r>
            <a:r>
              <a:rPr lang="en-GB" sz="1800" dirty="0"/>
              <a:t>, BR)</a:t>
            </a:r>
            <a:endParaRPr lang="en-GB" sz="1800" b="1" dirty="0">
              <a:solidFill>
                <a:srgbClr val="00B050"/>
              </a:solidFill>
            </a:endParaRPr>
          </a:p>
          <a:p>
            <a:r>
              <a:rPr lang="en-GB" sz="1800" b="1" dirty="0">
                <a:solidFill>
                  <a:srgbClr val="C00000"/>
                </a:solidFill>
              </a:rPr>
              <a:t>Industrial Chair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/>
              <a:t>Victor </a:t>
            </a:r>
            <a:r>
              <a:rPr lang="en-GB" sz="1800" dirty="0" err="1"/>
              <a:t>Grimblatt</a:t>
            </a:r>
            <a:r>
              <a:rPr lang="en-GB" sz="1800" dirty="0"/>
              <a:t> (Synopsys</a:t>
            </a:r>
            <a:r>
              <a:rPr lang="en-GB" sz="1800"/>
              <a:t>, CL)</a:t>
            </a:r>
            <a:r>
              <a:rPr lang="en-GB" sz="1800">
                <a:solidFill>
                  <a:srgbClr val="00B050"/>
                </a:solidFill>
              </a:rPr>
              <a:t> </a:t>
            </a:r>
            <a:endParaRPr lang="en-GB" sz="1800" dirty="0">
              <a:solidFill>
                <a:srgbClr val="00B050"/>
              </a:solidFill>
            </a:endParaRPr>
          </a:p>
          <a:p>
            <a:r>
              <a:rPr lang="en-GB" sz="1800" b="1" dirty="0">
                <a:solidFill>
                  <a:srgbClr val="C00000"/>
                </a:solidFill>
              </a:rPr>
              <a:t>Local Chair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/>
              <a:t>Nikolas </a:t>
            </a:r>
            <a:r>
              <a:rPr lang="en-GB" sz="1800" dirty="0" err="1"/>
              <a:t>Sklavos</a:t>
            </a:r>
            <a:r>
              <a:rPr lang="en-GB" sz="1800" dirty="0"/>
              <a:t> (University of Patras, GR)</a:t>
            </a:r>
          </a:p>
          <a:p>
            <a:r>
              <a:rPr lang="en-GB" sz="1800" b="1" dirty="0">
                <a:solidFill>
                  <a:srgbClr val="C00000"/>
                </a:solidFill>
              </a:rPr>
              <a:t>Publication Chair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 err="1"/>
              <a:t>Paraskevas</a:t>
            </a:r>
            <a:r>
              <a:rPr lang="en-GB" sz="1800" dirty="0"/>
              <a:t> </a:t>
            </a:r>
            <a:r>
              <a:rPr lang="en-GB" sz="1800" dirty="0" err="1"/>
              <a:t>Kitsos</a:t>
            </a:r>
            <a:r>
              <a:rPr lang="en-GB" sz="1800" dirty="0"/>
              <a:t> (University of Peloponnese, GR)</a:t>
            </a:r>
          </a:p>
          <a:p>
            <a:r>
              <a:rPr lang="en-GB" sz="1800" b="1" dirty="0">
                <a:solidFill>
                  <a:srgbClr val="C00000"/>
                </a:solidFill>
              </a:rPr>
              <a:t>Publicity Co-Chairs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b="1" dirty="0">
                <a:solidFill>
                  <a:srgbClr val="00B050"/>
                </a:solidFill>
              </a:rPr>
              <a:t>TBD</a:t>
            </a:r>
          </a:p>
          <a:p>
            <a:r>
              <a:rPr lang="en-GB" sz="1800" b="1" dirty="0">
                <a:solidFill>
                  <a:srgbClr val="C00000"/>
                </a:solidFill>
              </a:rPr>
              <a:t>Finance Chair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/>
              <a:t>George Theodoridis (University of Patras, GR)</a:t>
            </a:r>
          </a:p>
          <a:p>
            <a:r>
              <a:rPr lang="en-GB" sz="1800" b="1" dirty="0">
                <a:solidFill>
                  <a:srgbClr val="C00000"/>
                </a:solidFill>
              </a:rPr>
              <a:t>Website Co-Chairs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 err="1"/>
              <a:t>Ioannis</a:t>
            </a:r>
            <a:r>
              <a:rPr lang="en-GB" sz="1800" dirty="0"/>
              <a:t> Kouretas (University of Patras, GR)</a:t>
            </a:r>
            <a:endParaRPr lang="el-G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FC158ED-5730-4296-B3A6-7DC007F2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92" y="1245325"/>
            <a:ext cx="7994468" cy="403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9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Steering/TPC Committee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2A1A4-87E9-4CF5-B775-45678FE3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3500"/>
            <a:ext cx="8808720" cy="3771900"/>
          </a:xfrm>
        </p:spPr>
        <p:txBody>
          <a:bodyPr/>
          <a:lstStyle/>
          <a:p>
            <a:r>
              <a:rPr lang="en-GB" sz="1800" b="1" dirty="0">
                <a:solidFill>
                  <a:srgbClr val="C00000"/>
                </a:solidFill>
              </a:rPr>
              <a:t>Steering Committee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/>
              <a:t>Ibrahim </a:t>
            </a:r>
            <a:r>
              <a:rPr lang="en-GB" sz="1800" dirty="0" err="1"/>
              <a:t>Elfadel</a:t>
            </a:r>
            <a:r>
              <a:rPr lang="en-GB" sz="1800" dirty="0"/>
              <a:t> (Khalifa University, UAE), Masahiro Fujita (University of Tokyo, JP), Manfred </a:t>
            </a:r>
            <a:r>
              <a:rPr lang="en-GB" sz="1800" dirty="0" err="1"/>
              <a:t>Glesner</a:t>
            </a:r>
            <a:r>
              <a:rPr lang="en-GB" sz="1800" dirty="0"/>
              <a:t> (TU Darmstadt, DE), Matthew </a:t>
            </a:r>
            <a:r>
              <a:rPr lang="en-GB" sz="1800" dirty="0" err="1"/>
              <a:t>Guthaus</a:t>
            </a:r>
            <a:r>
              <a:rPr lang="en-GB" sz="1800" dirty="0"/>
              <a:t> (UC Santa Cruz, USA), Salvador Mir (TIMA, FR), Ian O’Connor (ECL, FR), Graziano </a:t>
            </a:r>
            <a:r>
              <a:rPr lang="en-GB" sz="1800" dirty="0" err="1"/>
              <a:t>Pravadelli</a:t>
            </a:r>
            <a:r>
              <a:rPr lang="en-GB" sz="1800" dirty="0"/>
              <a:t> (University of Verona, IT), Ricardo Reis (UFRGS, BR), Luis Miguel Silveira (INESC ID, PT), Chi-Ying </a:t>
            </a:r>
            <a:r>
              <a:rPr lang="en-GB" sz="1800" dirty="0" err="1"/>
              <a:t>Tsui</a:t>
            </a:r>
            <a:r>
              <a:rPr lang="en-GB" sz="1800" dirty="0"/>
              <a:t> (HKUST, Hong Kong, CN), </a:t>
            </a:r>
            <a:r>
              <a:rPr lang="en-GB" sz="1800" dirty="0" err="1"/>
              <a:t>Fatih</a:t>
            </a:r>
            <a:r>
              <a:rPr lang="en-GB" sz="1800" dirty="0"/>
              <a:t> </a:t>
            </a:r>
            <a:r>
              <a:rPr lang="en-GB" sz="1800" dirty="0" err="1"/>
              <a:t>Ugurdag</a:t>
            </a:r>
            <a:r>
              <a:rPr lang="en-GB" sz="1800" dirty="0"/>
              <a:t> (</a:t>
            </a:r>
            <a:r>
              <a:rPr lang="en-GB" sz="1800" dirty="0" err="1"/>
              <a:t>Ozyegin</a:t>
            </a:r>
            <a:r>
              <a:rPr lang="en-GB" sz="1800" dirty="0"/>
              <a:t> University, TR)</a:t>
            </a:r>
          </a:p>
          <a:p>
            <a:endParaRPr lang="el-GR" sz="1800" dirty="0"/>
          </a:p>
          <a:p>
            <a:r>
              <a:rPr lang="en-GB" sz="1800" b="1" dirty="0">
                <a:solidFill>
                  <a:srgbClr val="C00000"/>
                </a:solidFill>
              </a:rPr>
              <a:t>List of TPC Members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b="1" dirty="0">
                <a:solidFill>
                  <a:srgbClr val="00B050"/>
                </a:solidFill>
              </a:rPr>
              <a:t>TBD</a:t>
            </a:r>
            <a:endParaRPr lang="el-GR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FC158ED-5730-4296-B3A6-7DC007F2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92" y="1245325"/>
            <a:ext cx="7994468" cy="403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1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Plan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2A1A4-87E9-4CF5-B775-45678FE3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3500"/>
            <a:ext cx="8808720" cy="3771900"/>
          </a:xfrm>
        </p:spPr>
        <p:txBody>
          <a:bodyPr/>
          <a:lstStyle/>
          <a:p>
            <a:endParaRPr lang="en-GB" sz="1800" b="1" dirty="0">
              <a:solidFill>
                <a:srgbClr val="C00000"/>
              </a:solidFill>
            </a:endParaRPr>
          </a:p>
          <a:p>
            <a:r>
              <a:rPr lang="en-US" sz="1800" b="1" dirty="0">
                <a:solidFill>
                  <a:srgbClr val="C00000"/>
                </a:solidFill>
              </a:rPr>
              <a:t>September </a:t>
            </a:r>
            <a:r>
              <a:rPr lang="el-GR" sz="1800" b="1" dirty="0">
                <a:solidFill>
                  <a:srgbClr val="C00000"/>
                </a:solidFill>
              </a:rPr>
              <a:t>2021</a:t>
            </a:r>
            <a:r>
              <a:rPr lang="en-GB" sz="1800" b="1" dirty="0">
                <a:solidFill>
                  <a:srgbClr val="C00000"/>
                </a:solidFill>
              </a:rPr>
              <a:t>: </a:t>
            </a:r>
          </a:p>
          <a:p>
            <a:pPr lvl="1"/>
            <a:r>
              <a:rPr lang="en-GB" sz="1800" dirty="0"/>
              <a:t>Sign MoU with IEEE</a:t>
            </a:r>
          </a:p>
          <a:p>
            <a:pPr lvl="1"/>
            <a:r>
              <a:rPr lang="en-GB" sz="1800" dirty="0"/>
              <a:t>Contact with Sponsors (Existed and New)</a:t>
            </a:r>
          </a:p>
          <a:p>
            <a:pPr lvl="1"/>
            <a:r>
              <a:rPr lang="en-GB" sz="1800" dirty="0"/>
              <a:t>Registration Fees, </a:t>
            </a:r>
            <a:r>
              <a:rPr lang="en-US" sz="1800" dirty="0"/>
              <a:t>In</a:t>
            </a:r>
            <a:r>
              <a:rPr lang="en-GB" sz="1800" dirty="0" err="1"/>
              <a:t>itial</a:t>
            </a:r>
            <a:r>
              <a:rPr lang="en-GB" sz="1800" dirty="0"/>
              <a:t> Conference Budget</a:t>
            </a:r>
          </a:p>
          <a:p>
            <a:pPr lvl="1"/>
            <a:r>
              <a:rPr lang="en-US" sz="1800" dirty="0"/>
              <a:t>Call For Papers (Ready for Announcement/Distribution)</a:t>
            </a:r>
          </a:p>
          <a:p>
            <a:pPr lvl="1"/>
            <a:r>
              <a:rPr lang="en-US" sz="1800" dirty="0"/>
              <a:t>VLSI-SoC 2022 Web Site on Air</a:t>
            </a:r>
          </a:p>
          <a:p>
            <a:endParaRPr lang="el-GR" sz="18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FC158ED-5730-4296-B3A6-7DC007F2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92" y="1245325"/>
            <a:ext cx="7994468" cy="403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6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D1D1D608-6638-4B82-8509-F2BDCFE6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88"/>
            <a:ext cx="91440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2C1AC-BA37-4E47-8F13-E415995D40B9}"/>
              </a:ext>
            </a:extLst>
          </p:cNvPr>
          <p:cNvSpPr/>
          <p:nvPr/>
        </p:nvSpPr>
        <p:spPr>
          <a:xfrm>
            <a:off x="193675" y="1195388"/>
            <a:ext cx="881697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l-G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l-GR" sz="2800" b="1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n-US" altLang="el-GR" sz="28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4238" indent="-1527175">
              <a:tabLst>
                <a:tab pos="1701800" algn="l"/>
                <a:tab pos="1974850" algn="l"/>
              </a:tabLst>
              <a:defRPr/>
            </a:pPr>
            <a:r>
              <a:rPr lang="en-US" altLang="el-GR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Place:</a:t>
            </a:r>
            <a:r>
              <a:rPr lang="en-US" altLang="el-GR" sz="28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dirty="0"/>
              <a:t>Conference and Cultural Centre </a:t>
            </a:r>
          </a:p>
          <a:p>
            <a:pPr marL="2154238" indent="-1527175">
              <a:tabLst>
                <a:tab pos="1701800" algn="l"/>
                <a:tab pos="1974850" algn="l"/>
              </a:tabLst>
              <a:defRPr/>
            </a:pPr>
            <a:r>
              <a:rPr lang="en-US" sz="2800" b="1" dirty="0"/>
              <a:t>	University of Patras</a:t>
            </a:r>
          </a:p>
          <a:p>
            <a:pPr marL="2154238" indent="-1527175">
              <a:tabLst>
                <a:tab pos="1701800" algn="l"/>
                <a:tab pos="1974850" algn="l"/>
              </a:tabLst>
              <a:defRPr/>
            </a:pPr>
            <a:r>
              <a:rPr lang="en-US" sz="2800" b="1" dirty="0"/>
              <a:t>	</a:t>
            </a:r>
            <a:r>
              <a:rPr lang="en-US" altLang="el-G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Patras, Greece</a:t>
            </a:r>
          </a:p>
          <a:p>
            <a:pPr algn="ctr">
              <a:defRPr/>
            </a:pPr>
            <a:endParaRPr lang="en-US" altLang="el-GR" sz="28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4238" indent="-1527175">
              <a:tabLst>
                <a:tab pos="1701800" algn="l"/>
                <a:tab pos="1974850" algn="l"/>
              </a:tabLst>
              <a:defRPr/>
            </a:pPr>
            <a:r>
              <a:rPr lang="en-US" altLang="el-GR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Date:</a:t>
            </a:r>
            <a:r>
              <a:rPr lang="en-US" altLang="el-GR" sz="2800" b="1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/>
              <a:t>October Monday 3 – Wednesday 5, 2022</a:t>
            </a:r>
          </a:p>
          <a:p>
            <a:pPr marL="2154238" indent="-1527175">
              <a:tabLst>
                <a:tab pos="1701800" algn="l"/>
                <a:tab pos="1974850" algn="l"/>
              </a:tabLst>
              <a:defRPr/>
            </a:pPr>
            <a:endParaRPr lang="en-US" altLang="el-GR" sz="28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D6517A-9869-4CF1-8FB0-959ABC78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VLSI-SoC 2022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261C-6D4F-4261-A12B-B483E3E9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Conference and Cultural Centre 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the University of Patras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7" name="Picture 4" descr="A picture containing ceiling, table, chair, building&#10;&#10;Description automatically generated">
            <a:extLst>
              <a:ext uri="{FF2B5EF4-FFF2-40B4-BE49-F238E27FC236}">
                <a16:creationId xmlns:a16="http://schemas.microsoft.com/office/drawing/2014/main" id="{535938DA-1F7C-4533-8123-61120557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2638"/>
            <a:ext cx="39719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Content Placeholder 4" descr="A large crowd of people in a room&#10;&#10;Description automatically generated">
            <a:extLst>
              <a:ext uri="{FF2B5EF4-FFF2-40B4-BE49-F238E27FC236}">
                <a16:creationId xmlns:a16="http://schemas.microsoft.com/office/drawing/2014/main" id="{DA8408CB-A7E7-48CE-AD74-DD333D8CC3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3313" y="2052638"/>
            <a:ext cx="3971925" cy="26447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E9CC-C7F0-46D2-A08C-D048AE21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Conference and Cultural Centre 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the University of Patras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1" name="Content Placeholder 4" descr="A large crowd of people in a room&#10;&#10;Description automatically generated">
            <a:extLst>
              <a:ext uri="{FF2B5EF4-FFF2-40B4-BE49-F238E27FC236}">
                <a16:creationId xmlns:a16="http://schemas.microsoft.com/office/drawing/2014/main" id="{1549C2B9-06F3-438C-878E-516956254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001838"/>
            <a:ext cx="40211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Content Placeholder 4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id="{C231E887-31DF-43F5-B6F8-EB5614E2E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030413"/>
            <a:ext cx="3933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81C8-9C65-4195-9CC9-303A33FC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Conference and Cultural Centre 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the University of Patras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F7F7F451-CEE6-429A-B44F-6F4645787DA1}"/>
              </a:ext>
            </a:extLst>
          </p:cNvPr>
          <p:cNvSpPr txBox="1">
            <a:spLocks/>
          </p:cNvSpPr>
          <p:nvPr/>
        </p:nvSpPr>
        <p:spPr bwMode="auto">
          <a:xfrm>
            <a:off x="457200" y="1333500"/>
            <a:ext cx="859631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150" sz="1800"/>
              <a:t>The Conference and Cultural Center is an autonomous meeting and exhibition complex of spaces. It is built in a 6 acre area, located in the University Campus, 7 Km east of the city of Patras, in the area of Rion. It has been built in two levels in a total surface area of 9.300 sqm and may host up to 2000 participants. The Conference and Cultural Centre includes: A </a:t>
            </a:r>
            <a:r>
              <a:rPr lang="en-US" altLang="en-150" sz="1800" b="1"/>
              <a:t>Main Hall of 930 seats</a:t>
            </a:r>
            <a:r>
              <a:rPr lang="en-US" altLang="en-150" sz="1800"/>
              <a:t>, with four translation studios and a 700 m2 theatrical stage (including its facilities) which is designed to host large orchestras, concerts and theatrical performances.</a:t>
            </a:r>
          </a:p>
          <a:p>
            <a:r>
              <a:rPr lang="en-US" altLang="en-150" sz="1800" b="1"/>
              <a:t>Underground areas for the construction</a:t>
            </a:r>
            <a:r>
              <a:rPr lang="en-US" altLang="en-150" sz="1800"/>
              <a:t>, storing and safe keeping of theatre sets totalling a surface area of 900 sqm.</a:t>
            </a:r>
          </a:p>
          <a:p>
            <a:r>
              <a:rPr lang="en-US" altLang="en-150" sz="1800"/>
              <a:t>A </a:t>
            </a:r>
            <a:r>
              <a:rPr lang="en-US" altLang="en-150" sz="1800" b="1"/>
              <a:t>250 seat Auditorium</a:t>
            </a:r>
            <a:r>
              <a:rPr lang="en-US" altLang="en-150" sz="1800"/>
              <a:t> containing a theatrical stage, its back-stage area and four translation studios.</a:t>
            </a:r>
          </a:p>
          <a:p>
            <a:r>
              <a:rPr lang="en-US" altLang="en-150" sz="1800" b="1"/>
              <a:t>Four Halls for parallel meetings</a:t>
            </a:r>
            <a:r>
              <a:rPr lang="en-US" altLang="en-150" sz="1800"/>
              <a:t> (one hall of 120 seats and three of 75 seats each), with two translation studios each.</a:t>
            </a:r>
          </a:p>
          <a:p>
            <a:endParaRPr lang="en-150" altLang="en-1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Conference and Cultural Centre 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of the University of Patras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37C0EA8-2C5B-4ACB-8835-F4D1E7351CF6}"/>
              </a:ext>
            </a:extLst>
          </p:cNvPr>
          <p:cNvSpPr txBox="1">
            <a:spLocks/>
          </p:cNvSpPr>
          <p:nvPr/>
        </p:nvSpPr>
        <p:spPr bwMode="auto">
          <a:xfrm>
            <a:off x="457200" y="1687513"/>
            <a:ext cx="8596313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150" sz="2400" b="1"/>
              <a:t>Four Seminar Halls</a:t>
            </a:r>
            <a:r>
              <a:rPr lang="en-US" altLang="en-150" sz="2400"/>
              <a:t> of 50 seats and four of 45.</a:t>
            </a:r>
          </a:p>
          <a:p>
            <a:r>
              <a:rPr lang="en-US" altLang="en-150" sz="2400" b="1"/>
              <a:t>A 200 sqm Hall</a:t>
            </a:r>
            <a:r>
              <a:rPr lang="en-US" altLang="en-150" sz="2400"/>
              <a:t> for multiple use.</a:t>
            </a:r>
          </a:p>
          <a:p>
            <a:r>
              <a:rPr lang="en-US" altLang="en-150" sz="2400" b="1"/>
              <a:t>A two level reception area</a:t>
            </a:r>
            <a:r>
              <a:rPr lang="en-US" altLang="en-150" sz="2400"/>
              <a:t> with a total surface area of 1100 sqm.</a:t>
            </a:r>
          </a:p>
          <a:p>
            <a:r>
              <a:rPr lang="en-US" altLang="en-150" sz="2400"/>
              <a:t>60 sqm office space for the administrative support of conferences and other meetings.</a:t>
            </a:r>
          </a:p>
          <a:p>
            <a:r>
              <a:rPr lang="en-US" altLang="en-150" sz="2400"/>
              <a:t>Office space for the Centre's administration.</a:t>
            </a:r>
          </a:p>
          <a:p>
            <a:r>
              <a:rPr lang="en-US" altLang="en-150" sz="2400"/>
              <a:t>Auxiliary areas.</a:t>
            </a:r>
          </a:p>
          <a:p>
            <a:r>
              <a:rPr lang="en-US" altLang="en-150" sz="2400"/>
              <a:t>Accessibility for the disabled.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070" y="228600"/>
            <a:ext cx="386573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How to Reach Patras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37C0EA8-2C5B-4ACB-8835-F4D1E7351CF6}"/>
              </a:ext>
            </a:extLst>
          </p:cNvPr>
          <p:cNvSpPr txBox="1">
            <a:spLocks/>
          </p:cNvSpPr>
          <p:nvPr/>
        </p:nvSpPr>
        <p:spPr bwMode="auto">
          <a:xfrm>
            <a:off x="4628561" y="1072052"/>
            <a:ext cx="4503716" cy="37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150" sz="2400" b="1" dirty="0">
                <a:solidFill>
                  <a:srgbClr val="C00000"/>
                </a:solidFill>
              </a:rPr>
              <a:t>By Air</a:t>
            </a:r>
          </a:p>
          <a:p>
            <a:pPr lvl="1"/>
            <a:r>
              <a:rPr lang="en-US" altLang="en-150" sz="2000" b="1" dirty="0"/>
              <a:t>From anywhere (Europe, USA, Asia) to Athens International Airport</a:t>
            </a:r>
          </a:p>
          <a:p>
            <a:pPr lvl="1"/>
            <a:r>
              <a:rPr lang="en-US" altLang="en-150" sz="2000" b="1" dirty="0"/>
              <a:t>By Train or Bus to Patras (Athens – Patras Distance 209 km)</a:t>
            </a:r>
          </a:p>
          <a:p>
            <a:r>
              <a:rPr lang="en-US" altLang="en-150" sz="2400" b="1" dirty="0">
                <a:solidFill>
                  <a:srgbClr val="C00000"/>
                </a:solidFill>
              </a:rPr>
              <a:t>By Boat </a:t>
            </a:r>
          </a:p>
          <a:p>
            <a:pPr lvl="1"/>
            <a:r>
              <a:rPr lang="en-US" altLang="en-150" sz="2000" b="1" dirty="0"/>
              <a:t>Italian Ports (Ancona, Bari, Brindisi, </a:t>
            </a:r>
            <a:r>
              <a:rPr lang="en-US" altLang="en-150" sz="2000" b="1" dirty="0" err="1"/>
              <a:t>etc</a:t>
            </a:r>
            <a:r>
              <a:rPr lang="en-US" altLang="en-150" sz="2000" b="1" dirty="0"/>
              <a:t>) to Patras port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84BF14C-6391-4865-9D93-738ACB8F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" y="18766"/>
            <a:ext cx="3505956" cy="2629467"/>
          </a:xfrm>
          <a:prstGeom prst="rect">
            <a:avLst/>
          </a:prstGeom>
        </p:spPr>
      </p:pic>
      <p:pic>
        <p:nvPicPr>
          <p:cNvPr id="15" name="Picture 3" descr="Map Greece.eps">
            <a:extLst>
              <a:ext uri="{FF2B5EF4-FFF2-40B4-BE49-F238E27FC236}">
                <a16:creationId xmlns:a16="http://schemas.microsoft.com/office/drawing/2014/main" id="{F60443D8-74FD-4102-90FD-D8B2BB685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2700753"/>
            <a:ext cx="2382859" cy="294359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9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Where to Stay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37C0EA8-2C5B-4ACB-8835-F4D1E7351CF6}"/>
              </a:ext>
            </a:extLst>
          </p:cNvPr>
          <p:cNvSpPr txBox="1">
            <a:spLocks/>
          </p:cNvSpPr>
          <p:nvPr/>
        </p:nvSpPr>
        <p:spPr bwMode="auto">
          <a:xfrm>
            <a:off x="457200" y="1687513"/>
            <a:ext cx="8596313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150" sz="2400" b="1" dirty="0"/>
              <a:t>Numerous small hotels around University Campus</a:t>
            </a:r>
          </a:p>
          <a:p>
            <a:pPr lvl="1"/>
            <a:r>
              <a:rPr lang="en-US" altLang="en-150" sz="2000" b="1" dirty="0"/>
              <a:t>Walking Distance</a:t>
            </a:r>
          </a:p>
          <a:p>
            <a:pPr lvl="1"/>
            <a:endParaRPr lang="en-US" altLang="en-150" sz="2000" b="1" dirty="0"/>
          </a:p>
          <a:p>
            <a:r>
              <a:rPr lang="en-US" altLang="en-150" sz="2400" b="1" dirty="0"/>
              <a:t>Large Hotels at Patras City or close to the Beach</a:t>
            </a:r>
          </a:p>
          <a:p>
            <a:pPr marL="457200" lvl="1" indent="0">
              <a:buNone/>
            </a:pPr>
            <a:r>
              <a:rPr lang="en-US" altLang="en-150" sz="2400" b="1" dirty="0"/>
              <a:t>3-8 km from the conference center</a:t>
            </a:r>
          </a:p>
          <a:p>
            <a:pPr marL="457200" lvl="1" indent="0">
              <a:buNone/>
            </a:pPr>
            <a:endParaRPr lang="en-US" altLang="en-150" sz="2400" b="1" dirty="0"/>
          </a:p>
          <a:p>
            <a:pPr marL="457200" lvl="1" indent="0">
              <a:buNone/>
            </a:pPr>
            <a:endParaRPr lang="en-US" altLang="en-150" sz="2400" b="1" dirty="0"/>
          </a:p>
          <a:p>
            <a:pPr marL="0" lvl="1" indent="0">
              <a:buNone/>
            </a:pPr>
            <a:r>
              <a:rPr lang="en-US" altLang="en-150" sz="2400" b="1" dirty="0">
                <a:solidFill>
                  <a:srgbClr val="C00000"/>
                </a:solidFill>
              </a:rPr>
              <a:t>We will negotiate special prices for the conference participants</a:t>
            </a:r>
            <a:endParaRPr lang="en-US" altLang="en-150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1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E3CD-B9D8-4390-9C5B-13BBE3F5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049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What to Visit – Patras City</a:t>
            </a:r>
            <a:endParaRPr lang="en-150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A picture containing building, outdoor, big, old&#10;&#10;Description automatically generated">
            <a:extLst>
              <a:ext uri="{FF2B5EF4-FFF2-40B4-BE49-F238E27FC236}">
                <a16:creationId xmlns:a16="http://schemas.microsoft.com/office/drawing/2014/main" id="{38B802DB-1F39-47BB-9187-D2F2443D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2" y="1053786"/>
            <a:ext cx="2927778" cy="2314339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91F31B6-3E26-49B5-B2A4-014D69EB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58" y="3588025"/>
            <a:ext cx="4204742" cy="1888849"/>
          </a:xfrm>
          <a:prstGeom prst="rect">
            <a:avLst/>
          </a:prstGeom>
        </p:spPr>
      </p:pic>
      <p:pic>
        <p:nvPicPr>
          <p:cNvPr id="12" name="Picture 11" descr="A picture containing water, outdoor, sky, mountain&#10;&#10;Description automatically generated">
            <a:extLst>
              <a:ext uri="{FF2B5EF4-FFF2-40B4-BE49-F238E27FC236}">
                <a16:creationId xmlns:a16="http://schemas.microsoft.com/office/drawing/2014/main" id="{FF3942FD-0153-41EE-ABE8-AAB38757A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053786"/>
            <a:ext cx="3735387" cy="2232339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B2C3CB9-FB5C-4D2A-BF2A-707F7D965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3449637"/>
            <a:ext cx="3355975" cy="20272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9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7152</TotalTime>
  <Words>887</Words>
  <Application>Microsoft Office PowerPoint</Application>
  <PresentationFormat>On-screen Show (16:10)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VLSI-SoC 2022</vt:lpstr>
      <vt:lpstr>Conference and Cultural Centre  of the University of Patras</vt:lpstr>
      <vt:lpstr>Conference and Cultural Centre  of the University of Patras</vt:lpstr>
      <vt:lpstr>Conference and Cultural Centre  of the University of Patras</vt:lpstr>
      <vt:lpstr>Conference and Cultural Centre  of the University of Patras</vt:lpstr>
      <vt:lpstr>How to Reach Patras</vt:lpstr>
      <vt:lpstr>Where to Stay</vt:lpstr>
      <vt:lpstr>What to Visit – Patras City</vt:lpstr>
      <vt:lpstr>Daily Excursions – Olympia Place</vt:lpstr>
      <vt:lpstr>Daily Excursions – Delfoi</vt:lpstr>
      <vt:lpstr>Theme and Sponsors</vt:lpstr>
      <vt:lpstr>DATES</vt:lpstr>
      <vt:lpstr>Organizing Committee</vt:lpstr>
      <vt:lpstr>Steering/TPC Committee</vt:lpstr>
      <vt:lpstr>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Nikos Karamanos</dc:creator>
  <cp:lastModifiedBy>Odysseas Koufopavlou</cp:lastModifiedBy>
  <cp:revision>221</cp:revision>
  <cp:lastPrinted>2016-03-16T15:52:08Z</cp:lastPrinted>
  <dcterms:created xsi:type="dcterms:W3CDTF">2016-03-17T08:32:21Z</dcterms:created>
  <dcterms:modified xsi:type="dcterms:W3CDTF">2021-09-02T15:29:49Z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Version">
    <vt:lpwstr/>
  </property>
  <property fmtid="{D5CDD505-2E9C-101B-9397-08002B2CF9AE}" pid="4" name="_Status">
    <vt:lpwstr>Not Started</vt:lpwstr>
  </property>
</Properties>
</file>