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0" r:id="rId2"/>
    <p:sldId id="395" r:id="rId3"/>
    <p:sldId id="407" r:id="rId4"/>
    <p:sldId id="422" r:id="rId5"/>
    <p:sldId id="405" r:id="rId6"/>
    <p:sldId id="406" r:id="rId7"/>
    <p:sldId id="413" r:id="rId8"/>
    <p:sldId id="411" r:id="rId9"/>
    <p:sldId id="423" r:id="rId10"/>
    <p:sldId id="426" r:id="rId11"/>
    <p:sldId id="427" r:id="rId12"/>
    <p:sldId id="428" r:id="rId13"/>
    <p:sldId id="364" r:id="rId14"/>
  </p:sldIdLst>
  <p:sldSz cx="9906000" cy="6858000" type="A4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4181">
          <p15:clr>
            <a:srgbClr val="A4A3A4"/>
          </p15:clr>
        </p15:guide>
        <p15:guide id="2" orient="horz" pos="801">
          <p15:clr>
            <a:srgbClr val="A4A3A4"/>
          </p15:clr>
        </p15:guide>
        <p15:guide id="3" orient="horz" pos="1457">
          <p15:clr>
            <a:srgbClr val="A4A3A4"/>
          </p15:clr>
        </p15:guide>
        <p15:guide id="4" pos="464">
          <p15:clr>
            <a:srgbClr val="A4A3A4"/>
          </p15:clr>
        </p15:guide>
        <p15:guide id="5" pos="3120">
          <p15:clr>
            <a:srgbClr val="A4A3A4"/>
          </p15:clr>
        </p15:guide>
        <p15:guide id="6" pos="5837">
          <p15:clr>
            <a:srgbClr val="A4A3A4"/>
          </p15:clr>
        </p15:guide>
        <p15:guide id="7" pos="396">
          <p15:clr>
            <a:srgbClr val="A4A3A4"/>
          </p15:clr>
        </p15:guide>
        <p15:guide id="8" pos="57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2"/>
    <a:srgbClr val="0168A9"/>
    <a:srgbClr val="17659E"/>
    <a:srgbClr val="02A4D9"/>
    <a:srgbClr val="1DB9E3"/>
    <a:srgbClr val="86D3EC"/>
    <a:srgbClr val="CFEDF7"/>
    <a:srgbClr val="30B3DF"/>
    <a:srgbClr val="005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2900" autoAdjust="0"/>
  </p:normalViewPr>
  <p:slideViewPr>
    <p:cSldViewPr snapToGrid="0" snapToObjects="1">
      <p:cViewPr>
        <p:scale>
          <a:sx n="100" d="100"/>
          <a:sy n="100" d="100"/>
        </p:scale>
        <p:origin x="1720" y="496"/>
      </p:cViewPr>
      <p:guideLst>
        <p:guide orient="horz" pos="4181"/>
        <p:guide orient="horz" pos="801"/>
        <p:guide orient="horz" pos="1457"/>
        <p:guide pos="464"/>
        <p:guide pos="3120"/>
        <p:guide pos="5837"/>
        <p:guide pos="396"/>
        <p:guide pos="57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50" d="100"/>
          <a:sy n="150" d="100"/>
        </p:scale>
        <p:origin x="-5184" y="-10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08291D-19DA-6549-8CAD-33964DE60681}" type="datetime2">
              <a:rPr lang="en-US" smtClean="0"/>
              <a:pPr>
                <a:defRPr/>
              </a:pPr>
              <a:t>Wednesday, March 16,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2010 Masdar - A Mubadala Company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8A896F-3E22-EF4C-8CAA-1F4808A61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8795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729DEB-6F87-254D-930E-D448D251268A}" type="datetime2">
              <a:rPr lang="en-US" smtClean="0"/>
              <a:pPr>
                <a:defRPr/>
              </a:pPr>
              <a:t>Wednesday, March 16, 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2010 Masdar - A Mubadala Company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533388-CE92-6D48-B331-708FC88EF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84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FA0267-1DF1-0E4F-97D1-41AF6F24B36B}" type="datetime2">
              <a:rPr lang="en-US" smtClean="0"/>
              <a:pPr>
                <a:defRPr/>
              </a:pPr>
              <a:t>Wednesday, March 16,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0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698500"/>
            <a:ext cx="502920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215B-ECF0-4558-A248-CEC5D46152E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65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FA0267-1DF1-0E4F-97D1-41AF6F24B36B}" type="datetime2">
              <a:rPr lang="en-US" smtClean="0"/>
              <a:pPr>
                <a:defRPr/>
              </a:pPr>
              <a:t>Wednesday, March 16,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2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698500"/>
            <a:ext cx="502920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215B-ECF0-4558-A248-CEC5D46152E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3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698500"/>
            <a:ext cx="502920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215B-ECF0-4558-A248-CEC5D46152E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6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698500"/>
            <a:ext cx="502920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215B-ECF0-4558-A248-CEC5D46152E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5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698500"/>
            <a:ext cx="502920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215B-ECF0-4558-A248-CEC5D46152E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90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698500"/>
            <a:ext cx="502920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215B-ECF0-4558-A248-CEC5D46152E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71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698500"/>
            <a:ext cx="502920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215B-ECF0-4558-A248-CEC5D46152E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6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698500"/>
            <a:ext cx="502920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215B-ECF0-4558-A248-CEC5D46152E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91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698500"/>
            <a:ext cx="502920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B215B-ECF0-4558-A248-CEC5D46152E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3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977769"/>
            <a:ext cx="9906000" cy="35086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7440" y="2436224"/>
            <a:ext cx="5151120" cy="91440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7440" y="3594527"/>
            <a:ext cx="5151120" cy="914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i="0">
                <a:solidFill>
                  <a:srgbClr val="7F7F7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MASDAR_Division_Orb_Institute (CMYK)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83" t="59577" b="31227"/>
          <a:stretch/>
        </p:blipFill>
        <p:spPr>
          <a:xfrm>
            <a:off x="-1" y="0"/>
            <a:ext cx="9104209" cy="834732"/>
          </a:xfrm>
          <a:prstGeom prst="rect">
            <a:avLst/>
          </a:prstGeom>
        </p:spPr>
      </p:pic>
      <p:pic>
        <p:nvPicPr>
          <p:cNvPr id="10" name="Picture 9" descr="Untitled-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484" y="110458"/>
            <a:ext cx="2076296" cy="607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5250"/>
            <a:ext cx="7058025" cy="61912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08075"/>
            <a:ext cx="8915400" cy="462597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2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228600"/>
            <a:ext cx="84201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17057" y="1247384"/>
            <a:ext cx="84201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578" y="6532678"/>
            <a:ext cx="1106170" cy="182880"/>
          </a:xfrm>
          <a:prstGeom prst="rect">
            <a:avLst/>
          </a:prstGeom>
        </p:spPr>
        <p:txBody>
          <a:bodyPr/>
          <a:lstStyle/>
          <a:p>
            <a:fld id="{387AF4A6-331A-49B4-B9D5-E67255B20D8F}" type="datetime1">
              <a:rPr lang="en-US" smtClean="0">
                <a:solidFill>
                  <a:srgbClr val="807F83"/>
                </a:solidFill>
              </a:rPr>
              <a:pPr/>
              <a:t>3/16/16</a:t>
            </a:fld>
            <a:endParaRPr lang="en-US">
              <a:solidFill>
                <a:srgbClr val="807F8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6280" y="6516298"/>
            <a:ext cx="2971800" cy="18288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807F83"/>
                </a:solidFill>
              </a:rPr>
              <a:t>GLOBALFOUNDRIES Confidential</a:t>
            </a:r>
            <a:endParaRPr lang="en-US">
              <a:solidFill>
                <a:srgbClr val="807F8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8150" y="6530196"/>
            <a:ext cx="330200" cy="182880"/>
          </a:xfrm>
          <a:prstGeom prst="rect">
            <a:avLst/>
          </a:prstGeom>
        </p:spPr>
        <p:txBody>
          <a:bodyPr/>
          <a:lstStyle/>
          <a:p>
            <a:fld id="{F3317C9D-F56E-40E1-B31A-59331C193E68}" type="slidenum">
              <a:rPr lang="en-US" smtClean="0">
                <a:solidFill>
                  <a:srgbClr val="807F83"/>
                </a:solidFill>
              </a:rPr>
              <a:pPr/>
              <a:t>‹#›</a:t>
            </a:fld>
            <a:endParaRPr lang="en-US">
              <a:solidFill>
                <a:srgbClr val="807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3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e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83359" y="6406738"/>
            <a:ext cx="1127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0CFDFDA-FF55-3845-94B8-A8E030BE5C65}" type="slidenum">
              <a:rPr lang="en-US" sz="1200" smtClean="0">
                <a:solidFill>
                  <a:srgbClr val="595959"/>
                </a:solidFill>
              </a:rPr>
              <a:pPr algn="r"/>
              <a:t>‹#›</a:t>
            </a:fld>
            <a:endParaRPr lang="en-US" sz="1200" dirty="0">
              <a:solidFill>
                <a:srgbClr val="595959"/>
              </a:solidFill>
            </a:endParaRPr>
          </a:p>
        </p:txBody>
      </p:sp>
      <p:pic>
        <p:nvPicPr>
          <p:cNvPr id="5" name="Picture 4" descr="MASDAR_Division_Orb_Institute (CMYK).eps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83" t="59577" b="31227"/>
          <a:stretch/>
        </p:blipFill>
        <p:spPr>
          <a:xfrm>
            <a:off x="-1" y="0"/>
            <a:ext cx="9104209" cy="834732"/>
          </a:xfrm>
          <a:prstGeom prst="rect">
            <a:avLst/>
          </a:prstGeom>
        </p:spPr>
      </p:pic>
      <p:pic>
        <p:nvPicPr>
          <p:cNvPr id="6" name="Picture 5" descr="Untitled-2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484" y="110458"/>
            <a:ext cx="2076296" cy="6076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54" r:id="rId2"/>
    <p:sldLayoutId id="2147483956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0.png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2.png"/><Relationship Id="rId6" Type="http://schemas.openxmlformats.org/officeDocument/2006/relationships/package" Target="../embeddings/Microsoft_Word_Document4.docx"/><Relationship Id="rId7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hadow_4497610 FINAL .jpg"/>
          <p:cNvPicPr>
            <a:picLocks noChangeAspect="1"/>
          </p:cNvPicPr>
          <p:nvPr/>
        </p:nvPicPr>
        <p:blipFill rotWithShape="1"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037"/>
          <a:stretch/>
        </p:blipFill>
        <p:spPr>
          <a:xfrm>
            <a:off x="0" y="-8881"/>
            <a:ext cx="9906000" cy="51476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28576"/>
            <a:ext cx="9906000" cy="5138738"/>
          </a:xfrm>
          <a:prstGeom prst="rect">
            <a:avLst/>
          </a:prstGeom>
          <a:solidFill>
            <a:schemeClr val="accent6">
              <a:alpha val="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7286603" y="-8881"/>
            <a:ext cx="2610516" cy="8378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MASDAR_Division_Orb_Institute (CMYK).eps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83" t="59577" b="31227"/>
          <a:stretch/>
        </p:blipFill>
        <p:spPr>
          <a:xfrm>
            <a:off x="-8882" y="-5744"/>
            <a:ext cx="9104209" cy="834732"/>
          </a:xfrm>
          <a:prstGeom prst="rect">
            <a:avLst/>
          </a:prstGeom>
        </p:spPr>
      </p:pic>
      <p:pic>
        <p:nvPicPr>
          <p:cNvPr id="19" name="Picture 18" descr="Untitled-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7" y="104714"/>
            <a:ext cx="2076296" cy="607620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924787" y="4471279"/>
            <a:ext cx="8170540" cy="66745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ＭＳ Ｐゴシック" charset="-128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1800" b="0" dirty="0" smtClean="0"/>
              <a:t>2016 DATE , Dresden, Germany</a:t>
            </a:r>
          </a:p>
          <a:p>
            <a:r>
              <a:rPr lang="en-US" sz="1800" b="0" dirty="0" smtClean="0"/>
              <a:t>March 16 2016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31" y="5596407"/>
            <a:ext cx="3677704" cy="120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2899" y="977900"/>
            <a:ext cx="8752427" cy="1790700"/>
          </a:xfrm>
        </p:spPr>
        <p:txBody>
          <a:bodyPr/>
          <a:lstStyle/>
          <a:p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>IFIP Working Group 10.5</a:t>
            </a:r>
            <a:br>
              <a:rPr lang="en-US" sz="2400" i="1" dirty="0" smtClean="0"/>
            </a:br>
            <a:r>
              <a:rPr lang="en-US" sz="2400" i="1" dirty="0" smtClean="0"/>
              <a:t>Update on 2017 VLSI-</a:t>
            </a:r>
            <a:r>
              <a:rPr lang="en-US" sz="2400" i="1" dirty="0" err="1" smtClean="0"/>
              <a:t>SoC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>Abu Dhabi, UAE</a:t>
            </a:r>
            <a:endParaRPr lang="en-US" sz="3600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495299" y="2933700"/>
            <a:ext cx="8752427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ＭＳ Ｐゴシック" charset="-128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dirty="0" smtClean="0"/>
              <a:t>Ibrahim (Abe) Elfadel</a:t>
            </a:r>
          </a:p>
          <a:p>
            <a:r>
              <a:rPr lang="en-US" sz="2000" dirty="0" smtClean="0"/>
              <a:t>Masdar Institute of Science and Technology</a:t>
            </a:r>
          </a:p>
          <a:p>
            <a:r>
              <a:rPr lang="en-US" sz="2000" dirty="0" smtClean="0"/>
              <a:t>Abu Dhabi, UAE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69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860" y="0"/>
            <a:ext cx="6850063" cy="827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Expected Attendance and Revenue (Revised)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95300" y="993775"/>
            <a:ext cx="8915400" cy="46259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-9529" y="827278"/>
          <a:ext cx="8805293" cy="216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4" imgW="5880100" imgH="1447800" progId="Word.Document.12">
                  <p:embed/>
                </p:oleObj>
              </mc:Choice>
              <mc:Fallback>
                <p:oleObj name="Document" r:id="rId4" imgW="5880100" imgH="144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529" y="827278"/>
                        <a:ext cx="8805293" cy="2168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95300" y="2981532"/>
          <a:ext cx="7875968" cy="27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6" imgW="5880100" imgH="2057400" progId="Word.Document.12">
                  <p:embed/>
                </p:oleObj>
              </mc:Choice>
              <mc:Fallback>
                <p:oleObj name="Document" r:id="rId6" imgW="5880100" imgH="205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300" y="2981532"/>
                        <a:ext cx="7875968" cy="2755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85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860" y="0"/>
            <a:ext cx="6850063" cy="827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Expected Cost (Revised)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95300" y="993775"/>
            <a:ext cx="8915400" cy="46259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3100" y="4949220"/>
            <a:ext cx="85979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Based on these projected revenues and costs, the conference will break even at </a:t>
            </a:r>
            <a:r>
              <a:rPr lang="en-US" dirty="0" smtClean="0"/>
              <a:t>185 attendees </a:t>
            </a:r>
            <a:r>
              <a:rPr lang="en-US" dirty="0"/>
              <a:t>and will have a surplus  </a:t>
            </a:r>
            <a:r>
              <a:rPr lang="en-US" dirty="0" smtClean="0"/>
              <a:t>if the number of attendees is any higher than this number.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108468" y="942534"/>
          <a:ext cx="7411058" cy="174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4" imgW="5880100" imgH="1384300" progId="Word.Document.12">
                  <p:embed/>
                </p:oleObj>
              </mc:Choice>
              <mc:Fallback>
                <p:oleObj name="Document" r:id="rId4" imgW="5880100" imgH="138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8468" y="942534"/>
                        <a:ext cx="7411058" cy="1744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973760" y="2687254"/>
          <a:ext cx="8434581" cy="198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Document" r:id="rId6" imgW="5880100" imgH="1384300" progId="Word.Document.12">
                  <p:embed/>
                </p:oleObj>
              </mc:Choice>
              <mc:Fallback>
                <p:oleObj name="Document" r:id="rId6" imgW="5880100" imgH="138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3760" y="2687254"/>
                        <a:ext cx="8434581" cy="1985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7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860" y="0"/>
            <a:ext cx="6850063" cy="827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Possible Support (original)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95300" y="993775"/>
            <a:ext cx="8915400" cy="46259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47700" y="1260475"/>
            <a:ext cx="8915400" cy="46259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Abu Dhabi Educational Council: </a:t>
            </a:r>
          </a:p>
          <a:p>
            <a:pPr lvl="1"/>
            <a:r>
              <a:rPr lang="en-US" dirty="0" smtClean="0"/>
              <a:t>Expected</a:t>
            </a:r>
            <a:r>
              <a:rPr lang="en-US" dirty="0" smtClean="0"/>
              <a:t>: </a:t>
            </a:r>
            <a:r>
              <a:rPr lang="en-US" dirty="0" smtClean="0"/>
              <a:t>AED250K = </a:t>
            </a:r>
            <a:r>
              <a:rPr lang="en-US" dirty="0" smtClean="0"/>
              <a:t>US$68K?</a:t>
            </a:r>
            <a:endParaRPr lang="en-US" dirty="0" smtClean="0"/>
          </a:p>
          <a:p>
            <a:r>
              <a:rPr lang="en-US" dirty="0" smtClean="0"/>
              <a:t>Can be used to support increased participation:</a:t>
            </a:r>
          </a:p>
          <a:p>
            <a:pPr lvl="1"/>
            <a:r>
              <a:rPr lang="en-US" dirty="0" smtClean="0"/>
              <a:t>Student travel grant</a:t>
            </a:r>
          </a:p>
          <a:p>
            <a:pPr lvl="1"/>
            <a:r>
              <a:rPr lang="en-US" dirty="0" smtClean="0"/>
              <a:t>Outreach: Faculty travel grant </a:t>
            </a:r>
          </a:p>
          <a:p>
            <a:pPr lvl="1"/>
            <a:r>
              <a:rPr lang="en-US" dirty="0" smtClean="0"/>
              <a:t>Social and co-located activities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nal0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745130"/>
            <a:ext cx="9906000" cy="1363306"/>
          </a:xfrm>
          <a:prstGeom prst="rect">
            <a:avLst/>
          </a:prstGeom>
          <a:solidFill>
            <a:srgbClr val="FFFFFF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7906" y="5108436"/>
            <a:ext cx="6078094" cy="10548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26958" y="3695228"/>
            <a:ext cx="8186889" cy="1473818"/>
          </a:xfrm>
        </p:spPr>
        <p:txBody>
          <a:bodyPr/>
          <a:lstStyle/>
          <a:p>
            <a:pPr algn="l"/>
            <a:r>
              <a:rPr lang="en-US" sz="8000" b="0" dirty="0" smtClean="0">
                <a:solidFill>
                  <a:srgbClr val="595959"/>
                </a:solidFill>
              </a:rPr>
              <a:t>Thank You</a:t>
            </a:r>
            <a:endParaRPr lang="en-US" sz="8000" b="0" dirty="0">
              <a:solidFill>
                <a:srgbClr val="595959"/>
              </a:solidFill>
            </a:endParaRPr>
          </a:p>
        </p:txBody>
      </p:sp>
      <p:pic>
        <p:nvPicPr>
          <p:cNvPr id="5" name="Picture 4" descr="MASDAR_Division_Orb_Institute (CMYK).eps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83" t="59577" b="31227"/>
          <a:stretch/>
        </p:blipFill>
        <p:spPr>
          <a:xfrm>
            <a:off x="0" y="5108436"/>
            <a:ext cx="7856094" cy="1054810"/>
          </a:xfrm>
          <a:prstGeom prst="rect">
            <a:avLst/>
          </a:prstGeom>
        </p:spPr>
      </p:pic>
      <p:pic>
        <p:nvPicPr>
          <p:cNvPr id="6" name="Picture 5" descr="Untitled-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040" y="5240296"/>
            <a:ext cx="2675184" cy="7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860" y="0"/>
            <a:ext cx="6850063" cy="827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Abu Dhabi in the Gulf Region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 descr="UAE_ma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6" y="1551712"/>
            <a:ext cx="4967969" cy="395142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429002" y="1365015"/>
            <a:ext cx="6127748" cy="4372210"/>
            <a:chOff x="3656985" y="2432162"/>
            <a:chExt cx="6297964" cy="4372210"/>
          </a:xfrm>
        </p:grpSpPr>
        <p:grpSp>
          <p:nvGrpSpPr>
            <p:cNvPr id="13" name="Group 12"/>
            <p:cNvGrpSpPr/>
            <p:nvPr/>
          </p:nvGrpSpPr>
          <p:grpSpPr>
            <a:xfrm>
              <a:off x="3656985" y="3159125"/>
              <a:ext cx="6297964" cy="3645247"/>
              <a:chOff x="3656985" y="3159125"/>
              <a:chExt cx="6297964" cy="364524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3182" y="3159125"/>
                <a:ext cx="3149600" cy="257810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755923" y="5881042"/>
                <a:ext cx="41990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 sz="1800" dirty="0" smtClean="0"/>
                  <a:t>$15B investment in </a:t>
                </a:r>
                <a:r>
                  <a:rPr lang="en-US" sz="1800" dirty="0" smtClean="0"/>
                  <a:t>semiconductors</a:t>
                </a:r>
                <a:endParaRPr lang="en-US" sz="1800" dirty="0" smtClean="0"/>
              </a:p>
              <a:p>
                <a:pPr marL="285750" indent="-285750">
                  <a:buFont typeface="Arial"/>
                  <a:buChar char="•"/>
                </a:pPr>
                <a:r>
                  <a:rPr lang="en-US" sz="1800" dirty="0" smtClean="0"/>
                  <a:t>6000 patents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1800" dirty="0" smtClean="0"/>
                  <a:t>15,000 patents (IBM Micro)</a:t>
                </a:r>
                <a:endParaRPr lang="en-US" sz="1800" dirty="0"/>
              </a:p>
            </p:txBody>
          </p:sp>
          <p:cxnSp>
            <p:nvCxnSpPr>
              <p:cNvPr id="8" name="Curved Connector 7"/>
              <p:cNvCxnSpPr>
                <a:stCxn id="4" idx="1"/>
              </p:cNvCxnSpPr>
              <p:nvPr/>
            </p:nvCxnSpPr>
            <p:spPr>
              <a:xfrm rot="10800000" flipV="1">
                <a:off x="3656985" y="4448175"/>
                <a:ext cx="2616197" cy="584198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9716" y="2432162"/>
              <a:ext cx="2232000" cy="726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31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860" y="0"/>
            <a:ext cx="6850063" cy="827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3600" dirty="0" err="1" smtClean="0">
                <a:solidFill>
                  <a:schemeClr val="bg1"/>
                </a:solidFill>
              </a:rPr>
              <a:t>Yas</a:t>
            </a:r>
            <a:r>
              <a:rPr lang="en-US" sz="3600" dirty="0" smtClean="0">
                <a:solidFill>
                  <a:schemeClr val="bg1"/>
                </a:solidFill>
              </a:rPr>
              <a:t> Island Hotels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95300" y="993775"/>
            <a:ext cx="8915400" cy="46259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60" y="917575"/>
            <a:ext cx="9540000" cy="5256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9068" y="6258867"/>
            <a:ext cx="722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At two per room, several </a:t>
            </a:r>
            <a:r>
              <a:rPr lang="en-US" sz="1800" dirty="0" err="1" smtClean="0"/>
              <a:t>Yas</a:t>
            </a:r>
            <a:r>
              <a:rPr lang="en-US" sz="1800" dirty="0" smtClean="0"/>
              <a:t> Island hotels are affordable by students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55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860" y="0"/>
            <a:ext cx="6850063" cy="827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3600" dirty="0" err="1" smtClean="0">
                <a:solidFill>
                  <a:schemeClr val="bg1"/>
                </a:solidFill>
              </a:rPr>
              <a:t>Yas</a:t>
            </a:r>
            <a:r>
              <a:rPr lang="en-US" sz="3600" dirty="0" smtClean="0">
                <a:solidFill>
                  <a:schemeClr val="bg1"/>
                </a:solidFill>
              </a:rPr>
              <a:t> Viceroy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95300" y="993775"/>
            <a:ext cx="8915400" cy="46259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9068" y="6258867"/>
            <a:ext cx="722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At two per room, several </a:t>
            </a:r>
            <a:r>
              <a:rPr lang="en-US" sz="1800" dirty="0" err="1" smtClean="0"/>
              <a:t>Yas</a:t>
            </a:r>
            <a:r>
              <a:rPr lang="en-US" sz="1800" dirty="0" smtClean="0"/>
              <a:t> Island hotels are affordable by students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6600"/>
            <a:ext cx="9906000" cy="5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5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860" y="0"/>
            <a:ext cx="6850063" cy="827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Venue: </a:t>
            </a:r>
            <a:r>
              <a:rPr lang="en-US" sz="3600" dirty="0" err="1" smtClean="0">
                <a:solidFill>
                  <a:schemeClr val="bg1"/>
                </a:solidFill>
              </a:rPr>
              <a:t>Yas</a:t>
            </a:r>
            <a:r>
              <a:rPr lang="en-US" sz="3600" dirty="0" smtClean="0">
                <a:solidFill>
                  <a:schemeClr val="bg1"/>
                </a:solidFill>
              </a:rPr>
              <a:t> Viceroy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533400" y="993775"/>
            <a:ext cx="8915400" cy="46259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5-star </a:t>
            </a:r>
            <a:r>
              <a:rPr lang="en-US" dirty="0"/>
              <a:t>hotel has grand ballroom and 10 conference </a:t>
            </a:r>
            <a:r>
              <a:rPr lang="en-US" dirty="0" smtClean="0"/>
              <a:t>rooms</a:t>
            </a:r>
            <a:endParaRPr lang="en-US" dirty="0"/>
          </a:p>
          <a:p>
            <a:r>
              <a:rPr lang="en-US" dirty="0" smtClean="0"/>
              <a:t>Only 15 minutes from Abu Dhabi International Airport</a:t>
            </a:r>
          </a:p>
          <a:p>
            <a:r>
              <a:rPr lang="en-US" dirty="0" smtClean="0"/>
              <a:t>10 minutes from Masdar City (first zero-carbon footprint city in the world!)</a:t>
            </a:r>
          </a:p>
          <a:p>
            <a:r>
              <a:rPr lang="en-US" dirty="0" smtClean="0"/>
              <a:t>1hr15 minutes from Dubai International Airport</a:t>
            </a:r>
          </a:p>
          <a:p>
            <a:r>
              <a:rPr lang="en-US" dirty="0" smtClean="0"/>
              <a:t>Offer made in Dec 2016</a:t>
            </a:r>
          </a:p>
          <a:p>
            <a:r>
              <a:rPr lang="en-US" dirty="0" smtClean="0"/>
              <a:t>Still active but asked for a revision to reduce hotel rates.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860" y="0"/>
            <a:ext cx="6850063" cy="827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Venue: </a:t>
            </a:r>
            <a:r>
              <a:rPr lang="en-US" sz="3600" dirty="0" err="1" smtClean="0">
                <a:solidFill>
                  <a:schemeClr val="bg1"/>
                </a:solidFill>
              </a:rPr>
              <a:t>Yas</a:t>
            </a:r>
            <a:r>
              <a:rPr lang="en-US" sz="3600" dirty="0" smtClean="0">
                <a:solidFill>
                  <a:schemeClr val="bg1"/>
                </a:solidFill>
              </a:rPr>
              <a:t> Viceroy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95300" y="993775"/>
            <a:ext cx="8915400" cy="46259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Meeting </a:t>
            </a:r>
            <a:r>
              <a:rPr lang="en-US" dirty="0"/>
              <a:t>rooms are fully capable of hosting plenary and 4 parallel conference lecture sessions, as well as 3 simultaneous committee </a:t>
            </a:r>
            <a:r>
              <a:rPr lang="en-US" dirty="0" smtClean="0"/>
              <a:t>meetings.</a:t>
            </a:r>
          </a:p>
          <a:p>
            <a:r>
              <a:rPr lang="en-US" dirty="0"/>
              <a:t>H</a:t>
            </a:r>
            <a:r>
              <a:rPr lang="en-US" dirty="0" smtClean="0"/>
              <a:t>osted</a:t>
            </a:r>
            <a:r>
              <a:rPr lang="en-US" dirty="0"/>
              <a:t>, in Dec 2013,  the 20</a:t>
            </a:r>
            <a:r>
              <a:rPr lang="en-US" baseline="30000" dirty="0"/>
              <a:t>th</a:t>
            </a:r>
            <a:r>
              <a:rPr lang="en-US" dirty="0"/>
              <a:t> IEEE Conference on Electronics, Circuits and Systems (ICECS), which is the Region 8 flagship conference of the IEEE Circuits and Systems Society. </a:t>
            </a:r>
            <a:endParaRPr lang="en-US" dirty="0" smtClean="0"/>
          </a:p>
          <a:p>
            <a:r>
              <a:rPr lang="en-US" dirty="0"/>
              <a:t>7 international restaurants and a host of </a:t>
            </a:r>
            <a:r>
              <a:rPr lang="en-US" dirty="0" smtClean="0"/>
              <a:t>amenities</a:t>
            </a:r>
          </a:p>
          <a:p>
            <a:r>
              <a:rPr lang="en-US" dirty="0" smtClean="0"/>
              <a:t>Overlooks the </a:t>
            </a:r>
            <a:r>
              <a:rPr lang="en-US" dirty="0" err="1" smtClean="0"/>
              <a:t>Yas</a:t>
            </a:r>
            <a:r>
              <a:rPr lang="en-US" dirty="0" smtClean="0"/>
              <a:t> Marina Circuits – Home of the Abu Dhabi Formula 1.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0" y="127000"/>
            <a:ext cx="8667750" cy="53498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Arial" charset="0"/>
                <a:ea typeface="ＭＳ Ｐゴシック" charset="0"/>
              </a:rPr>
              <a:t>VLSI-</a:t>
            </a:r>
            <a:r>
              <a:rPr lang="en-US" sz="3600" dirty="0" err="1" smtClean="0">
                <a:latin typeface="Arial" charset="0"/>
                <a:ea typeface="ＭＳ Ｐゴシック" charset="0"/>
              </a:rPr>
              <a:t>SoC</a:t>
            </a:r>
            <a:r>
              <a:rPr lang="en-US" sz="3600" dirty="0" smtClean="0">
                <a:latin typeface="Arial" charset="0"/>
                <a:ea typeface="ＭＳ Ｐゴシック" charset="0"/>
              </a:rPr>
              <a:t> </a:t>
            </a:r>
            <a:r>
              <a:rPr lang="en-US" sz="3600" dirty="0" smtClean="0">
                <a:latin typeface="Arial" charset="0"/>
                <a:ea typeface="ＭＳ Ｐゴシック" charset="0"/>
              </a:rPr>
              <a:t>2017 Chairs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189037"/>
            <a:ext cx="9245600" cy="4906963"/>
          </a:xfrm>
        </p:spPr>
        <p:txBody>
          <a:bodyPr/>
          <a:lstStyle/>
          <a:p>
            <a:r>
              <a:rPr lang="en-US" dirty="0" smtClean="0"/>
              <a:t>General Chairs:</a:t>
            </a:r>
          </a:p>
          <a:p>
            <a:pPr lvl="1"/>
            <a:r>
              <a:rPr lang="en-US" dirty="0" smtClean="0"/>
              <a:t>Ozgur Sinanoglu, NYU Abu Dhabi</a:t>
            </a:r>
          </a:p>
          <a:p>
            <a:pPr lvl="2"/>
            <a:r>
              <a:rPr lang="en-US" dirty="0" smtClean="0"/>
              <a:t>Unfortunately, he will be very busy who other conference commitments. He has </a:t>
            </a:r>
            <a:r>
              <a:rPr lang="en-US" dirty="0"/>
              <a:t>proposed Prof. </a:t>
            </a:r>
            <a:r>
              <a:rPr lang="en-US" dirty="0" err="1"/>
              <a:t>Michail</a:t>
            </a:r>
            <a:r>
              <a:rPr lang="en-US" dirty="0"/>
              <a:t> (</a:t>
            </a:r>
            <a:r>
              <a:rPr lang="en-US" dirty="0" err="1"/>
              <a:t>Mihalis</a:t>
            </a:r>
            <a:r>
              <a:rPr lang="en-US" dirty="0"/>
              <a:t>) </a:t>
            </a:r>
            <a:r>
              <a:rPr lang="en-US" dirty="0" err="1"/>
              <a:t>Maniatakos</a:t>
            </a:r>
            <a:r>
              <a:rPr lang="en-US" dirty="0"/>
              <a:t> </a:t>
            </a:r>
            <a:r>
              <a:rPr lang="en-US" dirty="0" smtClean="0"/>
              <a:t>from NYU-AD to replace him.</a:t>
            </a:r>
          </a:p>
          <a:p>
            <a:pPr lvl="1"/>
            <a:r>
              <a:rPr lang="en-US" dirty="0" smtClean="0"/>
              <a:t>Abe Elfadel, Masdar Institute, Abu Dhabi, UAE</a:t>
            </a:r>
          </a:p>
          <a:p>
            <a:pPr lvl="2"/>
            <a:r>
              <a:rPr lang="en-US" dirty="0" smtClean="0"/>
              <a:t>Technical Co-chair of ICECS 2013 in Abu Dhabi</a:t>
            </a:r>
          </a:p>
          <a:p>
            <a:pPr lvl="2"/>
            <a:r>
              <a:rPr lang="en-US" dirty="0" smtClean="0"/>
              <a:t>Tutorial &amp; Special Session Chair for MWSCAS 2016, </a:t>
            </a:r>
            <a:r>
              <a:rPr lang="en-US" dirty="0" err="1" smtClean="0"/>
              <a:t>Aby</a:t>
            </a:r>
            <a:r>
              <a:rPr lang="en-US" dirty="0" smtClean="0"/>
              <a:t> Dhabi, UAE</a:t>
            </a:r>
          </a:p>
          <a:p>
            <a:pPr lvl="2"/>
            <a:r>
              <a:rPr lang="en-US" dirty="0" smtClean="0"/>
              <a:t>Co-Director ATIC-SRC Center of Excellence on Energy Efficient Electronic Systems, Abu Dhabi, UAE</a:t>
            </a:r>
          </a:p>
        </p:txBody>
      </p:sp>
    </p:spTree>
    <p:extLst>
      <p:ext uri="{BB962C8B-B14F-4D97-AF65-F5344CB8AC3E}">
        <p14:creationId xmlns:p14="http://schemas.microsoft.com/office/powerpoint/2010/main" val="32012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0" y="127000"/>
            <a:ext cx="8667750" cy="534988"/>
          </a:xfrm>
        </p:spPr>
        <p:txBody>
          <a:bodyPr/>
          <a:lstStyle/>
          <a:p>
            <a:pPr algn="l"/>
            <a:r>
              <a:rPr lang="en-US" sz="3600" dirty="0" smtClean="0">
                <a:latin typeface="Arial" charset="0"/>
                <a:ea typeface="ＭＳ Ｐゴシック" charset="0"/>
              </a:rPr>
              <a:t>VLSI-</a:t>
            </a:r>
            <a:r>
              <a:rPr lang="en-US" sz="3600" dirty="0" err="1" smtClean="0">
                <a:latin typeface="Arial" charset="0"/>
                <a:ea typeface="ＭＳ Ｐゴシック" charset="0"/>
              </a:rPr>
              <a:t>SoC</a:t>
            </a:r>
            <a:r>
              <a:rPr lang="en-US" sz="3600" dirty="0" smtClean="0">
                <a:latin typeface="Arial" charset="0"/>
                <a:ea typeface="ＭＳ Ｐゴシック" charset="0"/>
              </a:rPr>
              <a:t> </a:t>
            </a:r>
            <a:r>
              <a:rPr lang="en-US" sz="3600" dirty="0" smtClean="0">
                <a:latin typeface="Arial" charset="0"/>
                <a:ea typeface="ＭＳ Ｐゴシック" charset="0"/>
              </a:rPr>
              <a:t>2017 Committees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189037"/>
            <a:ext cx="9245600" cy="4906963"/>
          </a:xfrm>
        </p:spPr>
        <p:txBody>
          <a:bodyPr/>
          <a:lstStyle/>
          <a:p>
            <a:r>
              <a:rPr lang="en-US" dirty="0" smtClean="0"/>
              <a:t>Technical Co-Chairs:</a:t>
            </a:r>
          </a:p>
          <a:p>
            <a:pPr lvl="1"/>
            <a:r>
              <a:rPr lang="en-US" dirty="0" smtClean="0"/>
              <a:t>One from UAE</a:t>
            </a:r>
          </a:p>
          <a:p>
            <a:pPr lvl="1"/>
            <a:r>
              <a:rPr lang="en-US" dirty="0" smtClean="0"/>
              <a:t>One international</a:t>
            </a:r>
          </a:p>
          <a:p>
            <a:pPr lvl="2"/>
            <a:r>
              <a:rPr lang="en-US" dirty="0" smtClean="0"/>
              <a:t>Suggestion: VLSI-</a:t>
            </a:r>
            <a:r>
              <a:rPr lang="en-US" dirty="0" err="1" smtClean="0"/>
              <a:t>SoC</a:t>
            </a:r>
            <a:r>
              <a:rPr lang="en-US" dirty="0" smtClean="0"/>
              <a:t> Steering Committee </a:t>
            </a:r>
          </a:p>
        </p:txBody>
      </p:sp>
    </p:spTree>
    <p:extLst>
      <p:ext uri="{BB962C8B-B14F-4D97-AF65-F5344CB8AC3E}">
        <p14:creationId xmlns:p14="http://schemas.microsoft.com/office/powerpoint/2010/main" val="444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860" y="0"/>
            <a:ext cx="6850063" cy="827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Projected Finances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95300" y="993775"/>
            <a:ext cx="8915400" cy="46259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47700" y="1260475"/>
            <a:ext cx="8915400" cy="46259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Options:</a:t>
            </a:r>
          </a:p>
          <a:p>
            <a:pPr lvl="1"/>
            <a:r>
              <a:rPr lang="en-US" dirty="0" smtClean="0"/>
              <a:t>Break-even option with registration fees ($400 early registration for IFIP/IEEE/ACM members)</a:t>
            </a:r>
          </a:p>
          <a:p>
            <a:pPr lvl="2"/>
            <a:r>
              <a:rPr lang="en-US" dirty="0" smtClean="0"/>
              <a:t>Total cost: $72,000.</a:t>
            </a:r>
          </a:p>
          <a:p>
            <a:pPr lvl="1"/>
            <a:r>
              <a:rPr lang="en-US" dirty="0" smtClean="0"/>
              <a:t>Full-support option with $0 registration fees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DAR PowerPoint_Institut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16315</TotalTime>
  <Words>459</Words>
  <Application>Microsoft Macintosh PowerPoint</Application>
  <PresentationFormat>A4 Paper (210x297 mm)</PresentationFormat>
  <Paragraphs>90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ＭＳ Ｐゴシック</vt:lpstr>
      <vt:lpstr>Arial</vt:lpstr>
      <vt:lpstr>MASDAR PowerPoint_Institute_Template</vt:lpstr>
      <vt:lpstr>Document</vt:lpstr>
      <vt:lpstr> IFIP Working Group 10.5 Update on 2017 VLSI-SoC Abu Dhabi, UAE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VLSI-SoC 2017 Chairs</vt:lpstr>
      <vt:lpstr>VLSI-SoC 2017 Committees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Landor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Ibrahim Elfadel</cp:lastModifiedBy>
  <cp:revision>534</cp:revision>
  <cp:lastPrinted>2013-07-24T04:30:46Z</cp:lastPrinted>
  <dcterms:created xsi:type="dcterms:W3CDTF">2010-06-14T07:37:26Z</dcterms:created>
  <dcterms:modified xsi:type="dcterms:W3CDTF">2016-03-16T12:51:57Z</dcterms:modified>
</cp:coreProperties>
</file>